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338" r:id="rId3"/>
    <p:sldId id="376" r:id="rId4"/>
    <p:sldId id="373" r:id="rId5"/>
    <p:sldId id="394" r:id="rId6"/>
    <p:sldId id="378" r:id="rId7"/>
    <p:sldId id="377" r:id="rId8"/>
    <p:sldId id="379" r:id="rId9"/>
    <p:sldId id="380" r:id="rId10"/>
    <p:sldId id="381" r:id="rId11"/>
    <p:sldId id="382" r:id="rId12"/>
    <p:sldId id="383" r:id="rId13"/>
    <p:sldId id="384" r:id="rId14"/>
    <p:sldId id="385" r:id="rId15"/>
    <p:sldId id="398" r:id="rId16"/>
    <p:sldId id="386" r:id="rId17"/>
    <p:sldId id="387" r:id="rId18"/>
    <p:sldId id="388" r:id="rId19"/>
    <p:sldId id="389" r:id="rId20"/>
    <p:sldId id="390" r:id="rId21"/>
    <p:sldId id="391" r:id="rId22"/>
    <p:sldId id="392" r:id="rId23"/>
    <p:sldId id="393" r:id="rId24"/>
    <p:sldId id="395" r:id="rId25"/>
    <p:sldId id="396" r:id="rId26"/>
    <p:sldId id="39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2" autoAdjust="0"/>
    <p:restoredTop sz="66966" autoAdjust="0"/>
  </p:normalViewPr>
  <p:slideViewPr>
    <p:cSldViewPr>
      <p:cViewPr varScale="1">
        <p:scale>
          <a:sx n="50" d="100"/>
          <a:sy n="50" d="100"/>
        </p:scale>
        <p:origin x="510" y="42"/>
      </p:cViewPr>
      <p:guideLst>
        <p:guide orient="horz" pos="2160"/>
        <p:guide pos="2880"/>
      </p:guideLst>
    </p:cSldViewPr>
  </p:slideViewPr>
  <p:outlineViewPr>
    <p:cViewPr>
      <p:scale>
        <a:sx n="33" d="100"/>
        <a:sy n="33" d="100"/>
      </p:scale>
      <p:origin x="0" y="191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933DDF-7EFB-4A6C-A4F9-4C5E5FDC39D1}" type="datetimeFigureOut">
              <a:rPr lang="en-US" smtClean="0"/>
              <a:pPr/>
              <a:t>12-May-15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EEC92-6510-4F1C-974F-DF064B16E6E9}" type="slidenum">
              <a:rPr lang="en-US" smtClean="0"/>
              <a:pPr/>
              <a:t>‹#›</a:t>
            </a:fld>
            <a:endParaRPr lang="en-US"/>
          </a:p>
        </p:txBody>
      </p:sp>
    </p:spTree>
    <p:extLst>
      <p:ext uri="{BB962C8B-B14F-4D97-AF65-F5344CB8AC3E}">
        <p14:creationId xmlns:p14="http://schemas.microsoft.com/office/powerpoint/2010/main" val="3702012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EEC92-6510-4F1C-974F-DF064B16E6E9}" type="slidenum">
              <a:rPr lang="en-US" smtClean="0"/>
              <a:pPr/>
              <a:t>8</a:t>
            </a:fld>
            <a:endParaRPr lang="en-US"/>
          </a:p>
        </p:txBody>
      </p:sp>
    </p:spTree>
    <p:extLst>
      <p:ext uri="{BB962C8B-B14F-4D97-AF65-F5344CB8AC3E}">
        <p14:creationId xmlns:p14="http://schemas.microsoft.com/office/powerpoint/2010/main" val="177412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EEC92-6510-4F1C-974F-DF064B16E6E9}" type="slidenum">
              <a:rPr lang="en-US" smtClean="0"/>
              <a:pPr/>
              <a:t>21</a:t>
            </a:fld>
            <a:endParaRPr lang="en-US"/>
          </a:p>
        </p:txBody>
      </p:sp>
    </p:spTree>
    <p:extLst>
      <p:ext uri="{BB962C8B-B14F-4D97-AF65-F5344CB8AC3E}">
        <p14:creationId xmlns:p14="http://schemas.microsoft.com/office/powerpoint/2010/main" val="1973205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EEC92-6510-4F1C-974F-DF064B16E6E9}" type="slidenum">
              <a:rPr lang="en-US" smtClean="0"/>
              <a:pPr/>
              <a:t>22</a:t>
            </a:fld>
            <a:endParaRPr lang="en-US"/>
          </a:p>
        </p:txBody>
      </p:sp>
    </p:spTree>
    <p:extLst>
      <p:ext uri="{BB962C8B-B14F-4D97-AF65-F5344CB8AC3E}">
        <p14:creationId xmlns:p14="http://schemas.microsoft.com/office/powerpoint/2010/main" val="3924866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EEC92-6510-4F1C-974F-DF064B16E6E9}" type="slidenum">
              <a:rPr lang="en-US" smtClean="0"/>
              <a:pPr/>
              <a:t>23</a:t>
            </a:fld>
            <a:endParaRPr lang="en-US"/>
          </a:p>
        </p:txBody>
      </p:sp>
    </p:spTree>
    <p:extLst>
      <p:ext uri="{BB962C8B-B14F-4D97-AF65-F5344CB8AC3E}">
        <p14:creationId xmlns:p14="http://schemas.microsoft.com/office/powerpoint/2010/main" val="743117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EEC92-6510-4F1C-974F-DF064B16E6E9}" type="slidenum">
              <a:rPr lang="en-US" smtClean="0"/>
              <a:pPr/>
              <a:t>24</a:t>
            </a:fld>
            <a:endParaRPr lang="en-US"/>
          </a:p>
        </p:txBody>
      </p:sp>
    </p:spTree>
    <p:extLst>
      <p:ext uri="{BB962C8B-B14F-4D97-AF65-F5344CB8AC3E}">
        <p14:creationId xmlns:p14="http://schemas.microsoft.com/office/powerpoint/2010/main" val="4286644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EEC92-6510-4F1C-974F-DF064B16E6E9}" type="slidenum">
              <a:rPr lang="en-US" smtClean="0"/>
              <a:pPr/>
              <a:t>25</a:t>
            </a:fld>
            <a:endParaRPr lang="en-US"/>
          </a:p>
        </p:txBody>
      </p:sp>
    </p:spTree>
    <p:extLst>
      <p:ext uri="{BB962C8B-B14F-4D97-AF65-F5344CB8AC3E}">
        <p14:creationId xmlns:p14="http://schemas.microsoft.com/office/powerpoint/2010/main" val="2467948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CEEC92-6510-4F1C-974F-DF064B16E6E9}" type="slidenum">
              <a:rPr lang="en-US" smtClean="0"/>
              <a:pPr/>
              <a:t>26</a:t>
            </a:fld>
            <a:endParaRPr lang="en-US"/>
          </a:p>
        </p:txBody>
      </p:sp>
    </p:spTree>
    <p:extLst>
      <p:ext uri="{BB962C8B-B14F-4D97-AF65-F5344CB8AC3E}">
        <p14:creationId xmlns:p14="http://schemas.microsoft.com/office/powerpoint/2010/main" val="152670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EEC92-6510-4F1C-974F-DF064B16E6E9}" type="slidenum">
              <a:rPr lang="en-US" smtClean="0"/>
              <a:pPr/>
              <a:t>13</a:t>
            </a:fld>
            <a:endParaRPr lang="en-US"/>
          </a:p>
        </p:txBody>
      </p:sp>
    </p:spTree>
    <p:extLst>
      <p:ext uri="{BB962C8B-B14F-4D97-AF65-F5344CB8AC3E}">
        <p14:creationId xmlns:p14="http://schemas.microsoft.com/office/powerpoint/2010/main" val="282004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CEEC92-6510-4F1C-974F-DF064B16E6E9}" type="slidenum">
              <a:rPr lang="en-US" smtClean="0"/>
              <a:pPr/>
              <a:t>14</a:t>
            </a:fld>
            <a:endParaRPr lang="en-US"/>
          </a:p>
        </p:txBody>
      </p:sp>
    </p:spTree>
    <p:extLst>
      <p:ext uri="{BB962C8B-B14F-4D97-AF65-F5344CB8AC3E}">
        <p14:creationId xmlns:p14="http://schemas.microsoft.com/office/powerpoint/2010/main" val="3381970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CEEC92-6510-4F1C-974F-DF064B16E6E9}" type="slidenum">
              <a:rPr lang="en-US" smtClean="0"/>
              <a:pPr/>
              <a:t>15</a:t>
            </a:fld>
            <a:endParaRPr lang="en-US"/>
          </a:p>
        </p:txBody>
      </p:sp>
    </p:spTree>
    <p:extLst>
      <p:ext uri="{BB962C8B-B14F-4D97-AF65-F5344CB8AC3E}">
        <p14:creationId xmlns:p14="http://schemas.microsoft.com/office/powerpoint/2010/main" val="297914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CEEC92-6510-4F1C-974F-DF064B16E6E9}" type="slidenum">
              <a:rPr lang="en-US" smtClean="0"/>
              <a:pPr/>
              <a:t>16</a:t>
            </a:fld>
            <a:endParaRPr lang="en-US"/>
          </a:p>
        </p:txBody>
      </p:sp>
    </p:spTree>
    <p:extLst>
      <p:ext uri="{BB962C8B-B14F-4D97-AF65-F5344CB8AC3E}">
        <p14:creationId xmlns:p14="http://schemas.microsoft.com/office/powerpoint/2010/main" val="236104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CEEC92-6510-4F1C-974F-DF064B16E6E9}" type="slidenum">
              <a:rPr lang="en-US" smtClean="0"/>
              <a:pPr/>
              <a:t>17</a:t>
            </a:fld>
            <a:endParaRPr lang="en-US"/>
          </a:p>
        </p:txBody>
      </p:sp>
    </p:spTree>
    <p:extLst>
      <p:ext uri="{BB962C8B-B14F-4D97-AF65-F5344CB8AC3E}">
        <p14:creationId xmlns:p14="http://schemas.microsoft.com/office/powerpoint/2010/main" val="1114603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CEEC92-6510-4F1C-974F-DF064B16E6E9}" type="slidenum">
              <a:rPr lang="en-US" smtClean="0"/>
              <a:pPr/>
              <a:t>18</a:t>
            </a:fld>
            <a:endParaRPr lang="en-US"/>
          </a:p>
        </p:txBody>
      </p:sp>
    </p:spTree>
    <p:extLst>
      <p:ext uri="{BB962C8B-B14F-4D97-AF65-F5344CB8AC3E}">
        <p14:creationId xmlns:p14="http://schemas.microsoft.com/office/powerpoint/2010/main" val="17955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CEEC92-6510-4F1C-974F-DF064B16E6E9}" type="slidenum">
              <a:rPr lang="en-US" smtClean="0"/>
              <a:pPr/>
              <a:t>19</a:t>
            </a:fld>
            <a:endParaRPr lang="en-US"/>
          </a:p>
        </p:txBody>
      </p:sp>
    </p:spTree>
    <p:extLst>
      <p:ext uri="{BB962C8B-B14F-4D97-AF65-F5344CB8AC3E}">
        <p14:creationId xmlns:p14="http://schemas.microsoft.com/office/powerpoint/2010/main" val="3546080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CEEC92-6510-4F1C-974F-DF064B16E6E9}" type="slidenum">
              <a:rPr lang="en-US" smtClean="0"/>
              <a:pPr/>
              <a:t>20</a:t>
            </a:fld>
            <a:endParaRPr lang="en-US"/>
          </a:p>
        </p:txBody>
      </p:sp>
    </p:spTree>
    <p:extLst>
      <p:ext uri="{BB962C8B-B14F-4D97-AF65-F5344CB8AC3E}">
        <p14:creationId xmlns:p14="http://schemas.microsoft.com/office/powerpoint/2010/main" val="30552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3FC08122-D941-4FF1-94F7-B1DA83AFBD2E}" type="datetimeFigureOut">
              <a:rPr lang="en-US" smtClean="0"/>
              <a:pPr/>
              <a:t>12-May-15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7521E69-F2AF-4ED8-97C7-D8BD0B6E0E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8122-D941-4FF1-94F7-B1DA83AFBD2E}" type="datetimeFigureOut">
              <a:rPr lang="en-US" smtClean="0"/>
              <a:pPr/>
              <a:t>12-May-15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8122-D941-4FF1-94F7-B1DA83AFBD2E}" type="datetimeFigureOut">
              <a:rPr lang="en-US" smtClean="0"/>
              <a:pPr/>
              <a:t>12-May-15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8122-D941-4FF1-94F7-B1DA83AFBD2E}" type="datetimeFigureOut">
              <a:rPr lang="en-US" smtClean="0"/>
              <a:pPr/>
              <a:t>12-May-15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C08122-D941-4FF1-94F7-B1DA83AFBD2E}" type="datetimeFigureOut">
              <a:rPr lang="en-US" smtClean="0"/>
              <a:pPr/>
              <a:t>12-May-15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C08122-D941-4FF1-94F7-B1DA83AFBD2E}" type="datetimeFigureOut">
              <a:rPr lang="en-US" smtClean="0"/>
              <a:pPr/>
              <a:t>12-May-15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3FC08122-D941-4FF1-94F7-B1DA83AFBD2E}" type="datetimeFigureOut">
              <a:rPr lang="en-US" smtClean="0"/>
              <a:pPr/>
              <a:t>12-May-15</a:t>
            </a:fld>
            <a:endParaRPr lang="en-US"/>
          </a:p>
        </p:txBody>
      </p:sp>
      <p:sp>
        <p:nvSpPr>
          <p:cNvPr id="27" name="Slide Number Placeholder 26"/>
          <p:cNvSpPr>
            <a:spLocks noGrp="1"/>
          </p:cNvSpPr>
          <p:nvPr>
            <p:ph type="sldNum" sz="quarter" idx="11"/>
          </p:nvPr>
        </p:nvSpPr>
        <p:spPr/>
        <p:txBody>
          <a:bodyPr rtlCol="0"/>
          <a:lstStyle/>
          <a:p>
            <a:fld id="{C7521E69-F2AF-4ED8-97C7-D8BD0B6E0E6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3FC08122-D941-4FF1-94F7-B1DA83AFBD2E}" type="datetimeFigureOut">
              <a:rPr lang="en-US" smtClean="0"/>
              <a:pPr/>
              <a:t>12-May-15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7521E69-F2AF-4ED8-97C7-D8BD0B6E0E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08122-D941-4FF1-94F7-B1DA83AFBD2E}" type="datetimeFigureOut">
              <a:rPr lang="en-US" smtClean="0"/>
              <a:pPr/>
              <a:t>12-May-15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C08122-D941-4FF1-94F7-B1DA83AFBD2E}" type="datetimeFigureOut">
              <a:rPr lang="en-US" smtClean="0"/>
              <a:pPr/>
              <a:t>12-May-15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C08122-D941-4FF1-94F7-B1DA83AFBD2E}" type="datetimeFigureOut">
              <a:rPr lang="en-US" smtClean="0"/>
              <a:pPr/>
              <a:t>12-May-15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FC08122-D941-4FF1-94F7-B1DA83AFBD2E}" type="datetimeFigureOut">
              <a:rPr lang="en-US" smtClean="0"/>
              <a:pPr/>
              <a:t>12-May-15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7521E69-F2AF-4ED8-97C7-D8BD0B6E0E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a:bodyPr>
          <a:lstStyle/>
          <a:p>
            <a:r>
              <a:rPr lang="en-US" sz="4000" dirty="0" smtClean="0"/>
              <a:t>Mechanics of Materials(ME-294)</a:t>
            </a:r>
            <a:endParaRPr lang="en-US" sz="4000" dirty="0"/>
          </a:p>
        </p:txBody>
      </p:sp>
      <p:sp>
        <p:nvSpPr>
          <p:cNvPr id="4" name="Subtitle 3"/>
          <p:cNvSpPr>
            <a:spLocks noGrp="1"/>
          </p:cNvSpPr>
          <p:nvPr>
            <p:ph type="subTitle" idx="1"/>
          </p:nvPr>
        </p:nvSpPr>
        <p:spPr>
          <a:xfrm>
            <a:off x="457200" y="3899938"/>
            <a:ext cx="7772400" cy="1752600"/>
          </a:xfrm>
        </p:spPr>
        <p:txBody>
          <a:bodyPr>
            <a:normAutofit/>
          </a:bodyPr>
          <a:lstStyle/>
          <a:p>
            <a:r>
              <a:rPr lang="en-US" dirty="0" smtClean="0"/>
              <a:t>Lecture 11:</a:t>
            </a:r>
          </a:p>
          <a:p>
            <a:endParaRPr lang="en-US" dirty="0" smtClean="0"/>
          </a:p>
          <a:p>
            <a:pPr algn="ctr"/>
            <a:r>
              <a:rPr lang="en-US" sz="4400" dirty="0" smtClean="0"/>
              <a:t>Pure Bending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smtClean="0"/>
              <a:t>DEFORMATIONS IN A SYMMETRIC </a:t>
            </a:r>
            <a:r>
              <a:rPr lang="en-US" sz="2400" dirty="0"/>
              <a:t>MEMBER IN PURE BENDING </a:t>
            </a:r>
          </a:p>
        </p:txBody>
      </p:sp>
      <p:pic>
        <p:nvPicPr>
          <p:cNvPr id="5" name="Picture 4"/>
          <p:cNvPicPr>
            <a:picLocks noChangeAspect="1"/>
          </p:cNvPicPr>
          <p:nvPr/>
        </p:nvPicPr>
        <p:blipFill rotWithShape="1">
          <a:blip r:embed="rId2"/>
          <a:srcRect l="24219" t="63542" r="43749" b="5208"/>
          <a:stretch/>
        </p:blipFill>
        <p:spPr>
          <a:xfrm>
            <a:off x="4038600" y="1143000"/>
            <a:ext cx="5029200" cy="5562600"/>
          </a:xfrm>
          <a:prstGeom prst="rect">
            <a:avLst/>
          </a:prstGeom>
        </p:spPr>
      </p:pic>
      <p:sp>
        <p:nvSpPr>
          <p:cNvPr id="6" name="Rectangle 5"/>
          <p:cNvSpPr/>
          <p:nvPr/>
        </p:nvSpPr>
        <p:spPr>
          <a:xfrm>
            <a:off x="171450" y="1181100"/>
            <a:ext cx="3867150" cy="5632311"/>
          </a:xfrm>
          <a:prstGeom prst="rect">
            <a:avLst/>
          </a:prstGeom>
        </p:spPr>
        <p:txBody>
          <a:bodyPr wrap="square">
            <a:spAutoFit/>
          </a:bodyPr>
          <a:lstStyle/>
          <a:p>
            <a:r>
              <a:rPr lang="en-US" dirty="0" smtClean="0"/>
              <a:t>There </a:t>
            </a:r>
            <a:r>
              <a:rPr lang="en-US" dirty="0" smtClean="0"/>
              <a:t>exist </a:t>
            </a:r>
            <a:r>
              <a:rPr lang="en-US" dirty="0"/>
              <a:t>a surface parallel to the upper and lower faces of the member, where </a:t>
            </a:r>
            <a:r>
              <a:rPr lang="en-US" dirty="0" err="1" smtClean="0"/>
              <a:t>σx</a:t>
            </a:r>
            <a:r>
              <a:rPr lang="en-US" dirty="0" smtClean="0"/>
              <a:t> </a:t>
            </a:r>
            <a:r>
              <a:rPr lang="en-US" dirty="0"/>
              <a:t>and </a:t>
            </a:r>
            <a:r>
              <a:rPr lang="el-GR" dirty="0" smtClean="0"/>
              <a:t>ε</a:t>
            </a:r>
            <a:r>
              <a:rPr lang="en-US" dirty="0" smtClean="0"/>
              <a:t>x </a:t>
            </a:r>
            <a:r>
              <a:rPr lang="en-US" dirty="0"/>
              <a:t>are zero. This surface is called the </a:t>
            </a:r>
            <a:r>
              <a:rPr lang="en-US" i="1" dirty="0">
                <a:solidFill>
                  <a:srgbClr val="C00000"/>
                </a:solidFill>
              </a:rPr>
              <a:t>neutral surface. </a:t>
            </a:r>
            <a:endParaRPr lang="en-US" i="1" dirty="0" smtClean="0">
              <a:solidFill>
                <a:srgbClr val="C00000"/>
              </a:solidFill>
            </a:endParaRPr>
          </a:p>
          <a:p>
            <a:endParaRPr lang="en-US" dirty="0" smtClean="0"/>
          </a:p>
          <a:p>
            <a:r>
              <a:rPr lang="en-US" dirty="0" smtClean="0"/>
              <a:t>The </a:t>
            </a:r>
            <a:r>
              <a:rPr lang="en-US" dirty="0"/>
              <a:t>neutral surface intersects the plane of symmetry along an arc of circle DE (Fig. 4.10a), and it intersects a transverse section along a straight line called the neutral axis of the section (Fig. 4.10b). </a:t>
            </a:r>
            <a:endParaRPr lang="en-US" dirty="0" smtClean="0"/>
          </a:p>
          <a:p>
            <a:endParaRPr lang="en-US" dirty="0" smtClean="0"/>
          </a:p>
          <a:p>
            <a:r>
              <a:rPr lang="en-US" dirty="0" smtClean="0"/>
              <a:t>The </a:t>
            </a:r>
            <a:r>
              <a:rPr lang="en-US" dirty="0"/>
              <a:t>origin of coordinates will now be selected on the neutral surface, rather than on the lower face of the member as done earlier, so that the distance from any point to the neutral surface will be measured by its coordinate y.</a:t>
            </a:r>
          </a:p>
        </p:txBody>
      </p:sp>
    </p:spTree>
    <p:extLst>
      <p:ext uri="{BB962C8B-B14F-4D97-AF65-F5344CB8AC3E}">
        <p14:creationId xmlns:p14="http://schemas.microsoft.com/office/powerpoint/2010/main" val="3583254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smtClean="0"/>
              <a:t>DEFORMATIONS IN A SYMMETRIC </a:t>
            </a:r>
            <a:r>
              <a:rPr lang="en-US" sz="2400" dirty="0"/>
              <a:t>MEMBER IN PURE BENDING </a:t>
            </a:r>
          </a:p>
        </p:txBody>
      </p:sp>
      <p:sp>
        <p:nvSpPr>
          <p:cNvPr id="3" name="Rectangle 2"/>
          <p:cNvSpPr/>
          <p:nvPr/>
        </p:nvSpPr>
        <p:spPr>
          <a:xfrm>
            <a:off x="228600" y="1143000"/>
            <a:ext cx="8763000" cy="923330"/>
          </a:xfrm>
          <a:prstGeom prst="rect">
            <a:avLst/>
          </a:prstGeom>
        </p:spPr>
        <p:txBody>
          <a:bodyPr wrap="square">
            <a:spAutoFit/>
          </a:bodyPr>
          <a:lstStyle/>
          <a:p>
            <a:r>
              <a:rPr lang="en-US" dirty="0"/>
              <a:t>Denoting by </a:t>
            </a:r>
            <a:r>
              <a:rPr lang="el-GR" dirty="0" smtClean="0"/>
              <a:t>ρ</a:t>
            </a:r>
            <a:r>
              <a:rPr lang="en-US" dirty="0" smtClean="0"/>
              <a:t> </a:t>
            </a:r>
            <a:r>
              <a:rPr lang="en-US" dirty="0"/>
              <a:t>the radius of arc DE (Fig. 4.10a), by </a:t>
            </a:r>
            <a:r>
              <a:rPr lang="el-GR" dirty="0" smtClean="0"/>
              <a:t>θ</a:t>
            </a:r>
            <a:r>
              <a:rPr lang="en-US" dirty="0" smtClean="0"/>
              <a:t> </a:t>
            </a:r>
            <a:r>
              <a:rPr lang="en-US" dirty="0"/>
              <a:t>the central angle corresponding to DE, and observing that the length of DE is equal to the length L of the </a:t>
            </a:r>
            <a:r>
              <a:rPr lang="en-US" dirty="0" smtClean="0"/>
              <a:t>un-deformed </a:t>
            </a:r>
            <a:r>
              <a:rPr lang="en-US" dirty="0"/>
              <a:t>member, we write</a:t>
            </a:r>
          </a:p>
        </p:txBody>
      </p:sp>
      <p:pic>
        <p:nvPicPr>
          <p:cNvPr id="4" name="Picture 3"/>
          <p:cNvPicPr>
            <a:picLocks noChangeAspect="1"/>
          </p:cNvPicPr>
          <p:nvPr/>
        </p:nvPicPr>
        <p:blipFill rotWithShape="1">
          <a:blip r:embed="rId2"/>
          <a:srcRect l="55469" t="11459" r="23437" b="85416"/>
          <a:stretch/>
        </p:blipFill>
        <p:spPr>
          <a:xfrm>
            <a:off x="3124200" y="1905000"/>
            <a:ext cx="4191000" cy="762000"/>
          </a:xfrm>
          <a:prstGeom prst="rect">
            <a:avLst/>
          </a:prstGeom>
        </p:spPr>
      </p:pic>
      <p:sp>
        <p:nvSpPr>
          <p:cNvPr id="7" name="Rectangle 6"/>
          <p:cNvSpPr/>
          <p:nvPr/>
        </p:nvSpPr>
        <p:spPr>
          <a:xfrm>
            <a:off x="228600" y="2667000"/>
            <a:ext cx="8763000" cy="646331"/>
          </a:xfrm>
          <a:prstGeom prst="rect">
            <a:avLst/>
          </a:prstGeom>
        </p:spPr>
        <p:txBody>
          <a:bodyPr wrap="square">
            <a:spAutoFit/>
          </a:bodyPr>
          <a:lstStyle/>
          <a:p>
            <a:r>
              <a:rPr lang="en-US" dirty="0"/>
              <a:t>Considering now the arc JK located at a distance y above the neutral surface, we note that its length </a:t>
            </a:r>
            <a:r>
              <a:rPr lang="en-US" dirty="0" smtClean="0"/>
              <a:t>L’ </a:t>
            </a:r>
            <a:r>
              <a:rPr lang="en-US" dirty="0"/>
              <a:t>is</a:t>
            </a:r>
          </a:p>
        </p:txBody>
      </p:sp>
      <p:pic>
        <p:nvPicPr>
          <p:cNvPr id="8" name="Picture 7"/>
          <p:cNvPicPr>
            <a:picLocks noChangeAspect="1"/>
          </p:cNvPicPr>
          <p:nvPr/>
        </p:nvPicPr>
        <p:blipFill rotWithShape="1">
          <a:blip r:embed="rId2"/>
          <a:srcRect l="53694" t="18750" r="25212" b="79063"/>
          <a:stretch/>
        </p:blipFill>
        <p:spPr>
          <a:xfrm>
            <a:off x="2819400" y="3200400"/>
            <a:ext cx="4191000" cy="533400"/>
          </a:xfrm>
          <a:prstGeom prst="rect">
            <a:avLst/>
          </a:prstGeom>
        </p:spPr>
      </p:pic>
      <p:pic>
        <p:nvPicPr>
          <p:cNvPr id="9" name="Picture 8"/>
          <p:cNvPicPr>
            <a:picLocks noChangeAspect="1"/>
          </p:cNvPicPr>
          <p:nvPr/>
        </p:nvPicPr>
        <p:blipFill rotWithShape="1">
          <a:blip r:embed="rId2"/>
          <a:srcRect l="52159" t="29063" r="25030" b="68555"/>
          <a:stretch/>
        </p:blipFill>
        <p:spPr>
          <a:xfrm>
            <a:off x="2630774" y="5410200"/>
            <a:ext cx="4532026" cy="580974"/>
          </a:xfrm>
          <a:prstGeom prst="rect">
            <a:avLst/>
          </a:prstGeom>
        </p:spPr>
      </p:pic>
      <p:sp>
        <p:nvSpPr>
          <p:cNvPr id="10" name="Rectangle 9"/>
          <p:cNvSpPr/>
          <p:nvPr/>
        </p:nvSpPr>
        <p:spPr>
          <a:xfrm>
            <a:off x="228601" y="3733800"/>
            <a:ext cx="7848600" cy="369332"/>
          </a:xfrm>
          <a:prstGeom prst="rect">
            <a:avLst/>
          </a:prstGeom>
        </p:spPr>
        <p:txBody>
          <a:bodyPr wrap="square">
            <a:spAutoFit/>
          </a:bodyPr>
          <a:lstStyle/>
          <a:p>
            <a:r>
              <a:rPr lang="en-US" dirty="0"/>
              <a:t>Since the original length of arc JK was equal to L, the deformation of JK is</a:t>
            </a:r>
          </a:p>
        </p:txBody>
      </p:sp>
      <p:sp>
        <p:nvSpPr>
          <p:cNvPr id="11" name="Rectangle 10"/>
          <p:cNvSpPr/>
          <p:nvPr/>
        </p:nvSpPr>
        <p:spPr>
          <a:xfrm>
            <a:off x="76824" y="4910474"/>
            <a:ext cx="5485151" cy="369332"/>
          </a:xfrm>
          <a:prstGeom prst="rect">
            <a:avLst/>
          </a:prstGeom>
        </p:spPr>
        <p:txBody>
          <a:bodyPr wrap="square">
            <a:spAutoFit/>
          </a:bodyPr>
          <a:lstStyle/>
          <a:p>
            <a:r>
              <a:rPr lang="en-US" dirty="0"/>
              <a:t>or, if we substitute from (4.4) and (4.5) into (4.6),</a:t>
            </a:r>
          </a:p>
        </p:txBody>
      </p:sp>
      <p:pic>
        <p:nvPicPr>
          <p:cNvPr id="12" name="Picture 11"/>
          <p:cNvPicPr>
            <a:picLocks noChangeAspect="1"/>
          </p:cNvPicPr>
          <p:nvPr/>
        </p:nvPicPr>
        <p:blipFill rotWithShape="1">
          <a:blip r:embed="rId2"/>
          <a:srcRect l="55568" t="24546" r="23338" b="73068"/>
          <a:stretch/>
        </p:blipFill>
        <p:spPr>
          <a:xfrm>
            <a:off x="3156679" y="4159239"/>
            <a:ext cx="4191000" cy="581799"/>
          </a:xfrm>
          <a:prstGeom prst="rect">
            <a:avLst/>
          </a:prstGeom>
        </p:spPr>
      </p:pic>
    </p:spTree>
    <p:extLst>
      <p:ext uri="{BB962C8B-B14F-4D97-AF65-F5344CB8AC3E}">
        <p14:creationId xmlns:p14="http://schemas.microsoft.com/office/powerpoint/2010/main" val="330408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smtClean="0"/>
              <a:t>DEFORMATIONS IN A SYMMETRIC </a:t>
            </a:r>
            <a:r>
              <a:rPr lang="en-US" sz="2400" dirty="0"/>
              <a:t>MEMBER IN PURE BENDING </a:t>
            </a:r>
          </a:p>
        </p:txBody>
      </p:sp>
      <p:pic>
        <p:nvPicPr>
          <p:cNvPr id="8" name="Picture 7"/>
          <p:cNvPicPr>
            <a:picLocks noChangeAspect="1"/>
          </p:cNvPicPr>
          <p:nvPr/>
        </p:nvPicPr>
        <p:blipFill rotWithShape="1">
          <a:blip r:embed="rId2"/>
          <a:srcRect l="55228" t="41865" r="24828" b="53762"/>
          <a:stretch/>
        </p:blipFill>
        <p:spPr>
          <a:xfrm>
            <a:off x="2819400" y="2895600"/>
            <a:ext cx="3962400" cy="1066800"/>
          </a:xfrm>
          <a:prstGeom prst="rect">
            <a:avLst/>
          </a:prstGeom>
        </p:spPr>
      </p:pic>
      <p:pic>
        <p:nvPicPr>
          <p:cNvPr id="9" name="Picture 8"/>
          <p:cNvPicPr>
            <a:picLocks noChangeAspect="1"/>
          </p:cNvPicPr>
          <p:nvPr/>
        </p:nvPicPr>
        <p:blipFill rotWithShape="1">
          <a:blip r:embed="rId2"/>
          <a:srcRect l="54846" t="35980" r="34799" b="60010"/>
          <a:stretch/>
        </p:blipFill>
        <p:spPr>
          <a:xfrm>
            <a:off x="2590800" y="1841466"/>
            <a:ext cx="2057400" cy="977934"/>
          </a:xfrm>
          <a:prstGeom prst="rect">
            <a:avLst/>
          </a:prstGeom>
        </p:spPr>
      </p:pic>
      <p:sp>
        <p:nvSpPr>
          <p:cNvPr id="5" name="Rectangle 4"/>
          <p:cNvSpPr/>
          <p:nvPr/>
        </p:nvSpPr>
        <p:spPr>
          <a:xfrm>
            <a:off x="228600" y="1242709"/>
            <a:ext cx="8610600" cy="646331"/>
          </a:xfrm>
          <a:prstGeom prst="rect">
            <a:avLst/>
          </a:prstGeom>
        </p:spPr>
        <p:txBody>
          <a:bodyPr wrap="square">
            <a:spAutoFit/>
          </a:bodyPr>
          <a:lstStyle/>
          <a:p>
            <a:r>
              <a:rPr lang="en-US" dirty="0"/>
              <a:t>The longitudinal strain </a:t>
            </a:r>
            <a:r>
              <a:rPr lang="en-US" dirty="0" err="1" smtClean="0"/>
              <a:t>εx</a:t>
            </a:r>
            <a:r>
              <a:rPr lang="en-US" dirty="0" smtClean="0"/>
              <a:t> </a:t>
            </a:r>
            <a:r>
              <a:rPr lang="en-US" dirty="0"/>
              <a:t>in the elements of JK is obtained by dividing d by the original length L of JK. We write</a:t>
            </a:r>
          </a:p>
        </p:txBody>
      </p:sp>
      <p:sp>
        <p:nvSpPr>
          <p:cNvPr id="6" name="Rectangle 5"/>
          <p:cNvSpPr/>
          <p:nvPr/>
        </p:nvSpPr>
        <p:spPr>
          <a:xfrm>
            <a:off x="228600" y="4343400"/>
            <a:ext cx="8763000" cy="2308324"/>
          </a:xfrm>
          <a:prstGeom prst="rect">
            <a:avLst/>
          </a:prstGeom>
        </p:spPr>
        <p:txBody>
          <a:bodyPr wrap="square">
            <a:spAutoFit/>
          </a:bodyPr>
          <a:lstStyle/>
          <a:p>
            <a:r>
              <a:rPr lang="en-US" dirty="0"/>
              <a:t>The minus sign is due to the fact that we have assumed the bending moment to be positive and, thus, the beam to be concave upward. Because of the requirement that transverse sections remain plane, identical deformations will occur in all planes parallel to the plane of symmetry. </a:t>
            </a:r>
            <a:endParaRPr lang="en-US" dirty="0" smtClean="0"/>
          </a:p>
          <a:p>
            <a:endParaRPr lang="en-US" dirty="0"/>
          </a:p>
          <a:p>
            <a:r>
              <a:rPr lang="en-US" dirty="0" smtClean="0"/>
              <a:t>Thus </a:t>
            </a:r>
            <a:r>
              <a:rPr lang="en-US" dirty="0"/>
              <a:t>the value of the strain given by Eq. (4.8) is valid anywhere, and we conclude that the longitudinal normal strain </a:t>
            </a:r>
            <a:r>
              <a:rPr lang="en-US" dirty="0" err="1" smtClean="0"/>
              <a:t>εx</a:t>
            </a:r>
            <a:r>
              <a:rPr lang="en-US" dirty="0" smtClean="0"/>
              <a:t> </a:t>
            </a:r>
            <a:r>
              <a:rPr lang="en-US" dirty="0"/>
              <a:t>varies linearly with the distance y from the neutral surface</a:t>
            </a:r>
          </a:p>
        </p:txBody>
      </p:sp>
    </p:spTree>
    <p:extLst>
      <p:ext uri="{BB962C8B-B14F-4D97-AF65-F5344CB8AC3E}">
        <p14:creationId xmlns:p14="http://schemas.microsoft.com/office/powerpoint/2010/main" val="132748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smtClean="0"/>
              <a:t>DEFORMATIONS IN A SYMMETRIC </a:t>
            </a:r>
            <a:r>
              <a:rPr lang="en-US" sz="2400" dirty="0"/>
              <a:t>MEMBER IN PURE BENDING </a:t>
            </a:r>
          </a:p>
        </p:txBody>
      </p:sp>
      <p:pic>
        <p:nvPicPr>
          <p:cNvPr id="8" name="Picture 7"/>
          <p:cNvPicPr>
            <a:picLocks noChangeAspect="1"/>
          </p:cNvPicPr>
          <p:nvPr/>
        </p:nvPicPr>
        <p:blipFill rotWithShape="1">
          <a:blip r:embed="rId3"/>
          <a:srcRect l="55613" t="65595" r="24443" b="30032"/>
          <a:stretch/>
        </p:blipFill>
        <p:spPr>
          <a:xfrm>
            <a:off x="2971800" y="2133600"/>
            <a:ext cx="3962400" cy="1066800"/>
          </a:xfrm>
          <a:prstGeom prst="rect">
            <a:avLst/>
          </a:prstGeom>
        </p:spPr>
      </p:pic>
      <p:pic>
        <p:nvPicPr>
          <p:cNvPr id="9" name="Picture 8"/>
          <p:cNvPicPr>
            <a:picLocks noChangeAspect="1"/>
          </p:cNvPicPr>
          <p:nvPr/>
        </p:nvPicPr>
        <p:blipFill rotWithShape="1">
          <a:blip r:embed="rId3"/>
          <a:srcRect l="55006" t="74113" r="24831" b="21877"/>
          <a:stretch/>
        </p:blipFill>
        <p:spPr>
          <a:xfrm>
            <a:off x="2928078" y="3824906"/>
            <a:ext cx="4006121" cy="977934"/>
          </a:xfrm>
          <a:prstGeom prst="rect">
            <a:avLst/>
          </a:prstGeom>
        </p:spPr>
      </p:pic>
      <p:sp>
        <p:nvSpPr>
          <p:cNvPr id="3" name="Rectangle 2"/>
          <p:cNvSpPr/>
          <p:nvPr/>
        </p:nvSpPr>
        <p:spPr>
          <a:xfrm>
            <a:off x="228600" y="1066800"/>
            <a:ext cx="8763000" cy="1200329"/>
          </a:xfrm>
          <a:prstGeom prst="rect">
            <a:avLst/>
          </a:prstGeom>
        </p:spPr>
        <p:txBody>
          <a:bodyPr wrap="square">
            <a:spAutoFit/>
          </a:bodyPr>
          <a:lstStyle/>
          <a:p>
            <a:r>
              <a:rPr lang="en-US" dirty="0"/>
              <a:t>The strain </a:t>
            </a:r>
            <a:r>
              <a:rPr lang="en-US" dirty="0" err="1" smtClean="0"/>
              <a:t>εx</a:t>
            </a:r>
            <a:r>
              <a:rPr lang="en-US" dirty="0" smtClean="0"/>
              <a:t> </a:t>
            </a:r>
            <a:r>
              <a:rPr lang="en-US" dirty="0"/>
              <a:t>reaches its maximum absolute value when y itself is largest. Denoting by c the largest distance from the neutral surface (which corresponds to either the upper or the lower surface of the member), and by </a:t>
            </a:r>
            <a:r>
              <a:rPr lang="el-GR" dirty="0" smtClean="0"/>
              <a:t>ε</a:t>
            </a:r>
            <a:r>
              <a:rPr lang="en-US" dirty="0" smtClean="0"/>
              <a:t>m </a:t>
            </a:r>
            <a:r>
              <a:rPr lang="en-US" dirty="0"/>
              <a:t>the maximum absolute value of the strain, we have </a:t>
            </a:r>
          </a:p>
        </p:txBody>
      </p:sp>
      <p:sp>
        <p:nvSpPr>
          <p:cNvPr id="4" name="Rectangle 3"/>
          <p:cNvSpPr/>
          <p:nvPr/>
        </p:nvSpPr>
        <p:spPr>
          <a:xfrm>
            <a:off x="76200" y="3105835"/>
            <a:ext cx="8686800" cy="369332"/>
          </a:xfrm>
          <a:prstGeom prst="rect">
            <a:avLst/>
          </a:prstGeom>
        </p:spPr>
        <p:txBody>
          <a:bodyPr wrap="square">
            <a:spAutoFit/>
          </a:bodyPr>
          <a:lstStyle/>
          <a:p>
            <a:r>
              <a:rPr lang="en-US" dirty="0"/>
              <a:t>Solving (4.9) for </a:t>
            </a:r>
            <a:r>
              <a:rPr lang="el-GR" dirty="0" smtClean="0"/>
              <a:t>ρ</a:t>
            </a:r>
            <a:r>
              <a:rPr lang="en-US" dirty="0" smtClean="0"/>
              <a:t> </a:t>
            </a:r>
            <a:r>
              <a:rPr lang="en-US" dirty="0"/>
              <a:t>and substituting the value obtained into (4.8), we can also write</a:t>
            </a:r>
          </a:p>
        </p:txBody>
      </p:sp>
      <p:sp>
        <p:nvSpPr>
          <p:cNvPr id="7" name="Rectangle 6"/>
          <p:cNvSpPr/>
          <p:nvPr/>
        </p:nvSpPr>
        <p:spPr>
          <a:xfrm>
            <a:off x="152400" y="5029200"/>
            <a:ext cx="8686800" cy="1477328"/>
          </a:xfrm>
          <a:prstGeom prst="rect">
            <a:avLst/>
          </a:prstGeom>
        </p:spPr>
        <p:txBody>
          <a:bodyPr wrap="square">
            <a:spAutoFit/>
          </a:bodyPr>
          <a:lstStyle/>
          <a:p>
            <a:r>
              <a:rPr lang="en-US" dirty="0"/>
              <a:t>We conclude our analysis of the deformations of a member in pure bending by observing that we are still unable to compute the strain or stress at a given point of the member, since we have not yet located the neutral surface in the member. In order to locate this surface, we must first specify the stress-strain relation of the material used</a:t>
            </a:r>
            <a:r>
              <a:rPr lang="en-US" dirty="0" smtClean="0"/>
              <a:t>.</a:t>
            </a:r>
            <a:endParaRPr lang="en-US" dirty="0"/>
          </a:p>
        </p:txBody>
      </p:sp>
    </p:spTree>
    <p:extLst>
      <p:ext uri="{BB962C8B-B14F-4D97-AF65-F5344CB8AC3E}">
        <p14:creationId xmlns:p14="http://schemas.microsoft.com/office/powerpoint/2010/main" val="153464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a:t>S</a:t>
            </a:r>
            <a:r>
              <a:rPr lang="en-US" sz="2400" dirty="0" smtClean="0"/>
              <a:t>TRESSES </a:t>
            </a:r>
            <a:r>
              <a:rPr lang="en-US" sz="2400" dirty="0"/>
              <a:t>AND DEFORMATIONS IN THE ELASTIC RANGE </a:t>
            </a:r>
          </a:p>
        </p:txBody>
      </p:sp>
      <p:sp>
        <p:nvSpPr>
          <p:cNvPr id="5" name="Rectangle 4"/>
          <p:cNvSpPr/>
          <p:nvPr/>
        </p:nvSpPr>
        <p:spPr>
          <a:xfrm>
            <a:off x="228600" y="1066800"/>
            <a:ext cx="8915400" cy="1477328"/>
          </a:xfrm>
          <a:prstGeom prst="rect">
            <a:avLst/>
          </a:prstGeom>
        </p:spPr>
        <p:txBody>
          <a:bodyPr wrap="square">
            <a:spAutoFit/>
          </a:bodyPr>
          <a:lstStyle/>
          <a:p>
            <a:r>
              <a:rPr lang="en-US" dirty="0" smtClean="0"/>
              <a:t>We </a:t>
            </a:r>
            <a:r>
              <a:rPr lang="en-US" dirty="0"/>
              <a:t>now consider the case when the bending moment M is such that the normal stresses in the member remain below the yield strength </a:t>
            </a:r>
            <a:r>
              <a:rPr lang="en-US" dirty="0" err="1" smtClean="0"/>
              <a:t>σY</a:t>
            </a:r>
            <a:r>
              <a:rPr lang="en-US" dirty="0" smtClean="0"/>
              <a:t>. There </a:t>
            </a:r>
            <a:r>
              <a:rPr lang="en-US" dirty="0"/>
              <a:t>will be no permanent deformation, and Hooke’s law for uniaxial stress applies. Assuming the material to be homogeneous, and denoting by E its modulus of elasticity, we have in the longitudinal x direction</a:t>
            </a:r>
          </a:p>
        </p:txBody>
      </p:sp>
      <p:pic>
        <p:nvPicPr>
          <p:cNvPr id="10" name="Picture 9"/>
          <p:cNvPicPr>
            <a:picLocks noChangeAspect="1"/>
          </p:cNvPicPr>
          <p:nvPr/>
        </p:nvPicPr>
        <p:blipFill rotWithShape="1">
          <a:blip r:embed="rId3"/>
          <a:srcRect l="37122" t="30403" r="54467" b="66188"/>
          <a:stretch/>
        </p:blipFill>
        <p:spPr>
          <a:xfrm>
            <a:off x="1676400" y="4038600"/>
            <a:ext cx="2895600" cy="914399"/>
          </a:xfrm>
          <a:prstGeom prst="rect">
            <a:avLst/>
          </a:prstGeom>
        </p:spPr>
      </p:pic>
      <p:sp>
        <p:nvSpPr>
          <p:cNvPr id="11" name="Rectangle 10"/>
          <p:cNvSpPr/>
          <p:nvPr/>
        </p:nvSpPr>
        <p:spPr>
          <a:xfrm>
            <a:off x="228600" y="3352800"/>
            <a:ext cx="8610600" cy="369332"/>
          </a:xfrm>
          <a:prstGeom prst="rect">
            <a:avLst/>
          </a:prstGeom>
        </p:spPr>
        <p:txBody>
          <a:bodyPr wrap="square">
            <a:spAutoFit/>
          </a:bodyPr>
          <a:lstStyle/>
          <a:p>
            <a:r>
              <a:rPr lang="en-US" dirty="0"/>
              <a:t>Recalling Eq. (4.10), and multiplying both members of that equation by E, we write</a:t>
            </a:r>
          </a:p>
        </p:txBody>
      </p:sp>
      <p:pic>
        <p:nvPicPr>
          <p:cNvPr id="12" name="Picture 11"/>
          <p:cNvPicPr>
            <a:picLocks noChangeAspect="1"/>
          </p:cNvPicPr>
          <p:nvPr/>
        </p:nvPicPr>
        <p:blipFill rotWithShape="1">
          <a:blip r:embed="rId3"/>
          <a:srcRect l="38547" t="23770" r="56150" b="74241"/>
          <a:stretch/>
        </p:blipFill>
        <p:spPr>
          <a:xfrm>
            <a:off x="4038600" y="2590800"/>
            <a:ext cx="1676400" cy="533400"/>
          </a:xfrm>
          <a:prstGeom prst="rect">
            <a:avLst/>
          </a:prstGeom>
        </p:spPr>
      </p:pic>
      <p:sp>
        <p:nvSpPr>
          <p:cNvPr id="13" name="Rectangle 12"/>
          <p:cNvSpPr/>
          <p:nvPr/>
        </p:nvSpPr>
        <p:spPr>
          <a:xfrm>
            <a:off x="317069" y="4955139"/>
            <a:ext cx="1758815" cy="369332"/>
          </a:xfrm>
          <a:prstGeom prst="rect">
            <a:avLst/>
          </a:prstGeom>
        </p:spPr>
        <p:txBody>
          <a:bodyPr wrap="none">
            <a:spAutoFit/>
          </a:bodyPr>
          <a:lstStyle/>
          <a:p>
            <a:r>
              <a:rPr lang="en-US" dirty="0"/>
              <a:t>or, using (4.11),</a:t>
            </a:r>
          </a:p>
        </p:txBody>
      </p:sp>
      <p:pic>
        <p:nvPicPr>
          <p:cNvPr id="15" name="Picture 14"/>
          <p:cNvPicPr>
            <a:picLocks noChangeAspect="1"/>
          </p:cNvPicPr>
          <p:nvPr/>
        </p:nvPicPr>
        <p:blipFill rotWithShape="1">
          <a:blip r:embed="rId3"/>
          <a:srcRect l="37118" t="37762" r="54471" b="58829"/>
          <a:stretch/>
        </p:blipFill>
        <p:spPr>
          <a:xfrm>
            <a:off x="838200" y="5638800"/>
            <a:ext cx="3505200" cy="914399"/>
          </a:xfrm>
          <a:prstGeom prst="rect">
            <a:avLst/>
          </a:prstGeom>
        </p:spPr>
      </p:pic>
      <p:sp>
        <p:nvSpPr>
          <p:cNvPr id="3" name="Rectangle 2"/>
          <p:cNvSpPr/>
          <p:nvPr/>
        </p:nvSpPr>
        <p:spPr>
          <a:xfrm>
            <a:off x="4343400" y="5772833"/>
            <a:ext cx="4572000" cy="646331"/>
          </a:xfrm>
          <a:prstGeom prst="rect">
            <a:avLst/>
          </a:prstGeom>
        </p:spPr>
        <p:txBody>
          <a:bodyPr>
            <a:spAutoFit/>
          </a:bodyPr>
          <a:lstStyle/>
          <a:p>
            <a:r>
              <a:rPr lang="en-US" dirty="0"/>
              <a:t>where </a:t>
            </a:r>
            <a:r>
              <a:rPr lang="en-US" dirty="0" err="1"/>
              <a:t>σm</a:t>
            </a:r>
            <a:r>
              <a:rPr lang="en-US" dirty="0"/>
              <a:t> denotes the maximum absolute value of the stress.</a:t>
            </a:r>
          </a:p>
        </p:txBody>
      </p:sp>
    </p:spTree>
    <p:extLst>
      <p:ext uri="{BB962C8B-B14F-4D97-AF65-F5344CB8AC3E}">
        <p14:creationId xmlns:p14="http://schemas.microsoft.com/office/powerpoint/2010/main" val="897857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a:t>S</a:t>
            </a:r>
            <a:r>
              <a:rPr lang="en-US" sz="2400" dirty="0" smtClean="0"/>
              <a:t>TRESSES </a:t>
            </a:r>
            <a:r>
              <a:rPr lang="en-US" sz="2400" dirty="0"/>
              <a:t>AND DEFORMATIONS IN THE ELASTIC RANGE </a:t>
            </a:r>
          </a:p>
        </p:txBody>
      </p:sp>
      <p:pic>
        <p:nvPicPr>
          <p:cNvPr id="6" name="Picture 5"/>
          <p:cNvPicPr>
            <a:picLocks noChangeAspect="1"/>
          </p:cNvPicPr>
          <p:nvPr/>
        </p:nvPicPr>
        <p:blipFill rotWithShape="1">
          <a:blip r:embed="rId3"/>
          <a:srcRect l="57813" t="42668" r="26646" b="41666"/>
          <a:stretch/>
        </p:blipFill>
        <p:spPr>
          <a:xfrm>
            <a:off x="5638800" y="1295400"/>
            <a:ext cx="3429000" cy="3852922"/>
          </a:xfrm>
          <a:prstGeom prst="rect">
            <a:avLst/>
          </a:prstGeom>
        </p:spPr>
      </p:pic>
      <p:pic>
        <p:nvPicPr>
          <p:cNvPr id="10" name="Picture 9"/>
          <p:cNvPicPr>
            <a:picLocks noChangeAspect="1"/>
          </p:cNvPicPr>
          <p:nvPr/>
        </p:nvPicPr>
        <p:blipFill rotWithShape="1">
          <a:blip r:embed="rId3"/>
          <a:srcRect l="30352" t="56532" r="47340" b="38070"/>
          <a:stretch/>
        </p:blipFill>
        <p:spPr>
          <a:xfrm>
            <a:off x="685800" y="5486400"/>
            <a:ext cx="8001000" cy="1295400"/>
          </a:xfrm>
          <a:prstGeom prst="rect">
            <a:avLst/>
          </a:prstGeom>
        </p:spPr>
      </p:pic>
      <p:pic>
        <p:nvPicPr>
          <p:cNvPr id="15" name="Picture 14"/>
          <p:cNvPicPr>
            <a:picLocks noChangeAspect="1"/>
          </p:cNvPicPr>
          <p:nvPr/>
        </p:nvPicPr>
        <p:blipFill rotWithShape="1">
          <a:blip r:embed="rId3"/>
          <a:srcRect l="37118" t="37762" r="54471" b="58829"/>
          <a:stretch/>
        </p:blipFill>
        <p:spPr>
          <a:xfrm>
            <a:off x="304800" y="1002269"/>
            <a:ext cx="2830135" cy="914399"/>
          </a:xfrm>
          <a:prstGeom prst="rect">
            <a:avLst/>
          </a:prstGeom>
        </p:spPr>
      </p:pic>
      <p:sp>
        <p:nvSpPr>
          <p:cNvPr id="3" name="Rectangle 2"/>
          <p:cNvSpPr/>
          <p:nvPr/>
        </p:nvSpPr>
        <p:spPr>
          <a:xfrm>
            <a:off x="114300" y="1916668"/>
            <a:ext cx="5524500" cy="3231654"/>
          </a:xfrm>
          <a:prstGeom prst="rect">
            <a:avLst/>
          </a:prstGeom>
        </p:spPr>
        <p:txBody>
          <a:bodyPr wrap="square">
            <a:spAutoFit/>
          </a:bodyPr>
          <a:lstStyle/>
          <a:p>
            <a:r>
              <a:rPr lang="en-US" dirty="0" smtClean="0"/>
              <a:t> </a:t>
            </a:r>
            <a:endParaRPr lang="en-US" dirty="0" smtClean="0"/>
          </a:p>
          <a:p>
            <a:r>
              <a:rPr lang="en-US" sz="2000" i="1" dirty="0" smtClean="0"/>
              <a:t>This </a:t>
            </a:r>
            <a:r>
              <a:rPr lang="en-US" sz="2000" i="1" dirty="0"/>
              <a:t>result shows that, in the elastic range, the normal stress varies linearly with the distance from the neutral surface (Fig. 4.11</a:t>
            </a:r>
            <a:r>
              <a:rPr lang="en-US" sz="2000" i="1" dirty="0" smtClean="0"/>
              <a:t>).</a:t>
            </a:r>
          </a:p>
          <a:p>
            <a:endParaRPr lang="en-US" dirty="0"/>
          </a:p>
          <a:p>
            <a:r>
              <a:rPr lang="en-US" dirty="0" smtClean="0"/>
              <a:t> </a:t>
            </a:r>
            <a:r>
              <a:rPr lang="en-US" dirty="0"/>
              <a:t>It should be noted that, at this point, we do not know the location of the neutral surface, nor the maximum </a:t>
            </a:r>
            <a:r>
              <a:rPr lang="en-US" dirty="0" smtClean="0"/>
              <a:t>value σm </a:t>
            </a:r>
            <a:r>
              <a:rPr lang="en-US" dirty="0"/>
              <a:t>of the stress. Both can be found if we recall the relations (4.1) and (4.3) which were obtained earlier from statics. Substituting first </a:t>
            </a:r>
            <a:r>
              <a:rPr lang="en-US" dirty="0" smtClean="0"/>
              <a:t>for </a:t>
            </a:r>
            <a:r>
              <a:rPr lang="en-US" dirty="0" err="1" smtClean="0"/>
              <a:t>σx</a:t>
            </a:r>
            <a:r>
              <a:rPr lang="en-US" dirty="0" smtClean="0"/>
              <a:t> </a:t>
            </a:r>
            <a:r>
              <a:rPr lang="en-US" dirty="0"/>
              <a:t>from (4.12) into (4.1), we write </a:t>
            </a:r>
          </a:p>
        </p:txBody>
      </p:sp>
    </p:spTree>
    <p:extLst>
      <p:ext uri="{BB962C8B-B14F-4D97-AF65-F5344CB8AC3E}">
        <p14:creationId xmlns:p14="http://schemas.microsoft.com/office/powerpoint/2010/main" val="105537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a:t>S</a:t>
            </a:r>
            <a:r>
              <a:rPr lang="en-US" sz="2400" dirty="0" smtClean="0"/>
              <a:t>TRESSES </a:t>
            </a:r>
            <a:r>
              <a:rPr lang="en-US" sz="2400" dirty="0"/>
              <a:t>AND DEFORMATIONS IN THE ELASTIC RANGE </a:t>
            </a:r>
          </a:p>
        </p:txBody>
      </p:sp>
      <p:pic>
        <p:nvPicPr>
          <p:cNvPr id="6" name="Picture 5"/>
          <p:cNvPicPr>
            <a:picLocks noChangeAspect="1"/>
          </p:cNvPicPr>
          <p:nvPr/>
        </p:nvPicPr>
        <p:blipFill rotWithShape="1">
          <a:blip r:embed="rId3"/>
          <a:srcRect l="57813" t="42668" r="26646" b="41666"/>
          <a:stretch/>
        </p:blipFill>
        <p:spPr>
          <a:xfrm>
            <a:off x="5638800" y="1295400"/>
            <a:ext cx="3429000" cy="3852922"/>
          </a:xfrm>
          <a:prstGeom prst="rect">
            <a:avLst/>
          </a:prstGeom>
        </p:spPr>
      </p:pic>
      <p:pic>
        <p:nvPicPr>
          <p:cNvPr id="10" name="Picture 9"/>
          <p:cNvPicPr>
            <a:picLocks noChangeAspect="1"/>
          </p:cNvPicPr>
          <p:nvPr/>
        </p:nvPicPr>
        <p:blipFill rotWithShape="1">
          <a:blip r:embed="rId3"/>
          <a:srcRect l="30352" t="56532" r="47340" b="38070"/>
          <a:stretch/>
        </p:blipFill>
        <p:spPr>
          <a:xfrm>
            <a:off x="304800" y="1295400"/>
            <a:ext cx="5334000" cy="1143000"/>
          </a:xfrm>
          <a:prstGeom prst="rect">
            <a:avLst/>
          </a:prstGeom>
        </p:spPr>
      </p:pic>
      <p:sp>
        <p:nvSpPr>
          <p:cNvPr id="4" name="Rectangle 3"/>
          <p:cNvSpPr/>
          <p:nvPr/>
        </p:nvSpPr>
        <p:spPr>
          <a:xfrm>
            <a:off x="76200" y="2760196"/>
            <a:ext cx="5181600" cy="2585323"/>
          </a:xfrm>
          <a:prstGeom prst="rect">
            <a:avLst/>
          </a:prstGeom>
        </p:spPr>
        <p:txBody>
          <a:bodyPr wrap="square">
            <a:spAutoFit/>
          </a:bodyPr>
          <a:lstStyle/>
          <a:p>
            <a:r>
              <a:rPr lang="en-US" dirty="0" err="1" smtClean="0"/>
              <a:t>Sinc</a:t>
            </a:r>
            <a:r>
              <a:rPr lang="en-US" dirty="0" smtClean="0"/>
              <a:t> </a:t>
            </a:r>
            <a:r>
              <a:rPr lang="el-GR" dirty="0" smtClean="0"/>
              <a:t>σ</a:t>
            </a:r>
            <a:r>
              <a:rPr lang="en-US" dirty="0" smtClean="0"/>
              <a:t> and c cannot be zero,                                </a:t>
            </a:r>
          </a:p>
          <a:p>
            <a:endParaRPr lang="en-US" dirty="0"/>
          </a:p>
          <a:p>
            <a:r>
              <a:rPr lang="en-US" dirty="0" err="1" smtClean="0"/>
              <a:t>i</a:t>
            </a:r>
            <a:r>
              <a:rPr lang="en-US" dirty="0" smtClean="0"/>
              <a:t>-e first moment of area about the neutral axis is zero.</a:t>
            </a:r>
          </a:p>
          <a:p>
            <a:endParaRPr lang="en-US" dirty="0"/>
          </a:p>
          <a:p>
            <a:r>
              <a:rPr lang="en-US" dirty="0" smtClean="0"/>
              <a:t> Since the first moment of area of a section about its centroid is zero, hence in </a:t>
            </a:r>
            <a:r>
              <a:rPr lang="en-US" dirty="0"/>
              <a:t>the case of pure bending the neutral axis passes through the centroid of the cross </a:t>
            </a:r>
            <a:r>
              <a:rPr lang="en-US" dirty="0" err="1" smtClean="0"/>
              <a:t>section.OR</a:t>
            </a:r>
            <a:endParaRPr lang="en-US" dirty="0" smtClean="0"/>
          </a:p>
        </p:txBody>
      </p:sp>
      <p:pic>
        <p:nvPicPr>
          <p:cNvPr id="8" name="Picture 7"/>
          <p:cNvPicPr>
            <a:picLocks noChangeAspect="1"/>
          </p:cNvPicPr>
          <p:nvPr/>
        </p:nvPicPr>
        <p:blipFill rotWithShape="1">
          <a:blip r:embed="rId3"/>
          <a:srcRect l="46924" t="56532" r="47340" b="38070"/>
          <a:stretch/>
        </p:blipFill>
        <p:spPr>
          <a:xfrm>
            <a:off x="3276600" y="2438400"/>
            <a:ext cx="1600200" cy="838200"/>
          </a:xfrm>
          <a:prstGeom prst="rect">
            <a:avLst/>
          </a:prstGeom>
        </p:spPr>
      </p:pic>
      <p:sp>
        <p:nvSpPr>
          <p:cNvPr id="5" name="Rectangle 4"/>
          <p:cNvSpPr/>
          <p:nvPr/>
        </p:nvSpPr>
        <p:spPr>
          <a:xfrm>
            <a:off x="304800" y="5786735"/>
            <a:ext cx="8305800" cy="461665"/>
          </a:xfrm>
          <a:prstGeom prst="rect">
            <a:avLst/>
          </a:prstGeom>
        </p:spPr>
        <p:txBody>
          <a:bodyPr wrap="square">
            <a:spAutoFit/>
          </a:bodyPr>
          <a:lstStyle/>
          <a:p>
            <a:r>
              <a:rPr lang="en-US" sz="2400" i="1" dirty="0"/>
              <a:t>Centroid of the section must coincide with the neutral axis. </a:t>
            </a:r>
            <a:endParaRPr lang="en-US" sz="2400" i="1" dirty="0"/>
          </a:p>
        </p:txBody>
      </p:sp>
    </p:spTree>
    <p:extLst>
      <p:ext uri="{BB962C8B-B14F-4D97-AF65-F5344CB8AC3E}">
        <p14:creationId xmlns:p14="http://schemas.microsoft.com/office/powerpoint/2010/main" val="4239714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a:t>S</a:t>
            </a:r>
            <a:r>
              <a:rPr lang="en-US" sz="2400" dirty="0" smtClean="0"/>
              <a:t>TRESSES </a:t>
            </a:r>
            <a:r>
              <a:rPr lang="en-US" sz="2400" dirty="0"/>
              <a:t>AND DEFORMATIONS IN THE ELASTIC RANGE </a:t>
            </a:r>
          </a:p>
        </p:txBody>
      </p:sp>
      <p:sp>
        <p:nvSpPr>
          <p:cNvPr id="8" name="Rectangle 7"/>
          <p:cNvSpPr/>
          <p:nvPr/>
        </p:nvSpPr>
        <p:spPr>
          <a:xfrm>
            <a:off x="190500" y="2057400"/>
            <a:ext cx="8382000" cy="923330"/>
          </a:xfrm>
          <a:prstGeom prst="rect">
            <a:avLst/>
          </a:prstGeom>
        </p:spPr>
        <p:txBody>
          <a:bodyPr wrap="square">
            <a:spAutoFit/>
          </a:bodyPr>
          <a:lstStyle/>
          <a:p>
            <a:r>
              <a:rPr lang="en-US" dirty="0" smtClean="0"/>
              <a:t>I </a:t>
            </a:r>
            <a:r>
              <a:rPr lang="en-US" dirty="0"/>
              <a:t>is the moment of inertia, or second moment, of the cross section with respect to a centroidal axis perpendicular to the plane of the couple M. Solving (4.14) for </a:t>
            </a:r>
            <a:r>
              <a:rPr lang="en-US" dirty="0" smtClean="0"/>
              <a:t>σm</a:t>
            </a:r>
            <a:r>
              <a:rPr lang="en-US" dirty="0"/>
              <a:t>, we write therefore</a:t>
            </a:r>
          </a:p>
        </p:txBody>
      </p:sp>
      <p:pic>
        <p:nvPicPr>
          <p:cNvPr id="12" name="Picture 11"/>
          <p:cNvPicPr>
            <a:picLocks noChangeAspect="1"/>
          </p:cNvPicPr>
          <p:nvPr/>
        </p:nvPicPr>
        <p:blipFill rotWithShape="1">
          <a:blip r:embed="rId3"/>
          <a:srcRect l="53906" t="8333" r="23437" b="87500"/>
          <a:stretch/>
        </p:blipFill>
        <p:spPr>
          <a:xfrm>
            <a:off x="1600200" y="1143000"/>
            <a:ext cx="5791200" cy="838200"/>
          </a:xfrm>
          <a:prstGeom prst="rect">
            <a:avLst/>
          </a:prstGeom>
        </p:spPr>
      </p:pic>
      <p:pic>
        <p:nvPicPr>
          <p:cNvPr id="14" name="Picture 13"/>
          <p:cNvPicPr>
            <a:picLocks noChangeAspect="1"/>
          </p:cNvPicPr>
          <p:nvPr/>
        </p:nvPicPr>
        <p:blipFill rotWithShape="1">
          <a:blip r:embed="rId3"/>
          <a:srcRect l="55450" t="23108" r="25321" b="72725"/>
          <a:stretch/>
        </p:blipFill>
        <p:spPr>
          <a:xfrm>
            <a:off x="2362200" y="3276600"/>
            <a:ext cx="4914900" cy="838200"/>
          </a:xfrm>
          <a:prstGeom prst="rect">
            <a:avLst/>
          </a:prstGeom>
        </p:spPr>
      </p:pic>
      <p:sp>
        <p:nvSpPr>
          <p:cNvPr id="13" name="Rectangle 12"/>
          <p:cNvSpPr/>
          <p:nvPr/>
        </p:nvSpPr>
        <p:spPr>
          <a:xfrm>
            <a:off x="236026" y="4419600"/>
            <a:ext cx="8603174" cy="646331"/>
          </a:xfrm>
          <a:prstGeom prst="rect">
            <a:avLst/>
          </a:prstGeom>
        </p:spPr>
        <p:txBody>
          <a:bodyPr wrap="square">
            <a:spAutoFit/>
          </a:bodyPr>
          <a:lstStyle/>
          <a:p>
            <a:r>
              <a:rPr lang="en-US" dirty="0"/>
              <a:t>Substituting </a:t>
            </a:r>
            <a:r>
              <a:rPr lang="en-US" dirty="0" smtClean="0"/>
              <a:t>for </a:t>
            </a:r>
            <a:r>
              <a:rPr lang="en-US" dirty="0"/>
              <a:t>σ</a:t>
            </a:r>
            <a:r>
              <a:rPr lang="en-US" dirty="0" smtClean="0"/>
              <a:t>m </a:t>
            </a:r>
            <a:r>
              <a:rPr lang="en-US" dirty="0"/>
              <a:t>from (4.15) into (4.12), we obtain the normal stress </a:t>
            </a:r>
            <a:r>
              <a:rPr lang="en-US" dirty="0" err="1" smtClean="0"/>
              <a:t>σx</a:t>
            </a:r>
            <a:r>
              <a:rPr lang="en-US" dirty="0" smtClean="0"/>
              <a:t> </a:t>
            </a:r>
            <a:r>
              <a:rPr lang="en-US" dirty="0"/>
              <a:t>at any distance y from the neutral axis:</a:t>
            </a:r>
          </a:p>
        </p:txBody>
      </p:sp>
      <p:pic>
        <p:nvPicPr>
          <p:cNvPr id="16" name="Picture 15"/>
          <p:cNvPicPr>
            <a:picLocks noChangeAspect="1"/>
          </p:cNvPicPr>
          <p:nvPr/>
        </p:nvPicPr>
        <p:blipFill rotWithShape="1">
          <a:blip r:embed="rId3"/>
          <a:srcRect l="55749" t="34945" r="25022" b="60888"/>
          <a:stretch/>
        </p:blipFill>
        <p:spPr>
          <a:xfrm>
            <a:off x="2362200" y="5276671"/>
            <a:ext cx="4914900" cy="838200"/>
          </a:xfrm>
          <a:prstGeom prst="rect">
            <a:avLst/>
          </a:prstGeom>
        </p:spPr>
      </p:pic>
    </p:spTree>
    <p:extLst>
      <p:ext uri="{BB962C8B-B14F-4D97-AF65-F5344CB8AC3E}">
        <p14:creationId xmlns:p14="http://schemas.microsoft.com/office/powerpoint/2010/main" val="3636158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a:t>S</a:t>
            </a:r>
            <a:r>
              <a:rPr lang="en-US" sz="2400" dirty="0" smtClean="0"/>
              <a:t>TRESSES </a:t>
            </a:r>
            <a:r>
              <a:rPr lang="en-US" sz="2400" dirty="0"/>
              <a:t>AND DEFORMATIONS IN THE ELASTIC RANGE </a:t>
            </a:r>
          </a:p>
        </p:txBody>
      </p:sp>
      <p:pic>
        <p:nvPicPr>
          <p:cNvPr id="14" name="Picture 13"/>
          <p:cNvPicPr>
            <a:picLocks noChangeAspect="1"/>
          </p:cNvPicPr>
          <p:nvPr/>
        </p:nvPicPr>
        <p:blipFill rotWithShape="1">
          <a:blip r:embed="rId3"/>
          <a:srcRect l="55450" t="23108" r="25321" b="72725"/>
          <a:stretch/>
        </p:blipFill>
        <p:spPr>
          <a:xfrm>
            <a:off x="1828800" y="1357488"/>
            <a:ext cx="4914900" cy="838200"/>
          </a:xfrm>
          <a:prstGeom prst="rect">
            <a:avLst/>
          </a:prstGeom>
        </p:spPr>
      </p:pic>
      <p:pic>
        <p:nvPicPr>
          <p:cNvPr id="16" name="Picture 15"/>
          <p:cNvPicPr>
            <a:picLocks noChangeAspect="1"/>
          </p:cNvPicPr>
          <p:nvPr/>
        </p:nvPicPr>
        <p:blipFill rotWithShape="1">
          <a:blip r:embed="rId3"/>
          <a:srcRect l="55749" t="34945" r="25022" b="60888"/>
          <a:stretch/>
        </p:blipFill>
        <p:spPr>
          <a:xfrm>
            <a:off x="1806315" y="2410176"/>
            <a:ext cx="4914900" cy="838200"/>
          </a:xfrm>
          <a:prstGeom prst="rect">
            <a:avLst/>
          </a:prstGeom>
        </p:spPr>
      </p:pic>
      <p:sp>
        <p:nvSpPr>
          <p:cNvPr id="3" name="Rectangle 2"/>
          <p:cNvSpPr/>
          <p:nvPr/>
        </p:nvSpPr>
        <p:spPr>
          <a:xfrm>
            <a:off x="76200" y="3248376"/>
            <a:ext cx="8839200" cy="1754326"/>
          </a:xfrm>
          <a:prstGeom prst="rect">
            <a:avLst/>
          </a:prstGeom>
        </p:spPr>
        <p:txBody>
          <a:bodyPr wrap="square">
            <a:spAutoFit/>
          </a:bodyPr>
          <a:lstStyle/>
          <a:p>
            <a:r>
              <a:rPr lang="en-US" dirty="0"/>
              <a:t>Equations (4.15) and (4.16) are called the </a:t>
            </a:r>
            <a:r>
              <a:rPr lang="en-US" b="1" i="1" dirty="0"/>
              <a:t>elastic flexure formulas</a:t>
            </a:r>
            <a:r>
              <a:rPr lang="en-US" dirty="0"/>
              <a:t>, and the normal stress </a:t>
            </a:r>
            <a:r>
              <a:rPr lang="en-US" dirty="0" err="1" smtClean="0"/>
              <a:t>σx</a:t>
            </a:r>
            <a:r>
              <a:rPr lang="en-US" dirty="0" smtClean="0"/>
              <a:t> </a:t>
            </a:r>
            <a:r>
              <a:rPr lang="en-US" dirty="0"/>
              <a:t>caused by the bending or “flexing” of the member is often referred to as the flexural stress. </a:t>
            </a:r>
            <a:endParaRPr lang="en-US" dirty="0" smtClean="0"/>
          </a:p>
          <a:p>
            <a:endParaRPr lang="en-US" dirty="0"/>
          </a:p>
          <a:p>
            <a:r>
              <a:rPr lang="en-US" dirty="0" smtClean="0"/>
              <a:t>We </a:t>
            </a:r>
            <a:r>
              <a:rPr lang="en-US" dirty="0"/>
              <a:t>verify that the stress is compressive </a:t>
            </a:r>
            <a:r>
              <a:rPr lang="en-US" dirty="0" smtClean="0"/>
              <a:t>(</a:t>
            </a:r>
            <a:r>
              <a:rPr lang="el-GR" dirty="0" smtClean="0"/>
              <a:t>σ</a:t>
            </a:r>
            <a:r>
              <a:rPr lang="en-US" dirty="0" smtClean="0"/>
              <a:t>x ‹ 0</a:t>
            </a:r>
            <a:r>
              <a:rPr lang="en-US" dirty="0"/>
              <a:t>) above the neutral axis (</a:t>
            </a:r>
            <a:r>
              <a:rPr lang="en-US" dirty="0" smtClean="0"/>
              <a:t>y ›0</a:t>
            </a:r>
            <a:r>
              <a:rPr lang="en-US" dirty="0"/>
              <a:t>) when the bending moment M is positive, and tensile </a:t>
            </a:r>
            <a:r>
              <a:rPr lang="en-US" dirty="0" smtClean="0"/>
              <a:t>(</a:t>
            </a:r>
            <a:r>
              <a:rPr lang="el-GR" dirty="0" smtClean="0"/>
              <a:t>σ</a:t>
            </a:r>
            <a:r>
              <a:rPr lang="en-US" dirty="0" smtClean="0"/>
              <a:t>x ›0</a:t>
            </a:r>
            <a:r>
              <a:rPr lang="en-US" dirty="0"/>
              <a:t>) when M is negative.</a:t>
            </a:r>
          </a:p>
        </p:txBody>
      </p:sp>
    </p:spTree>
    <p:extLst>
      <p:ext uri="{BB962C8B-B14F-4D97-AF65-F5344CB8AC3E}">
        <p14:creationId xmlns:p14="http://schemas.microsoft.com/office/powerpoint/2010/main" val="3600979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a:t>S</a:t>
            </a:r>
            <a:r>
              <a:rPr lang="en-US" sz="2400" dirty="0" smtClean="0"/>
              <a:t>TRESSES </a:t>
            </a:r>
            <a:r>
              <a:rPr lang="en-US" sz="2400" dirty="0"/>
              <a:t>AND DEFORMATIONS IN THE ELASTIC RANGE </a:t>
            </a:r>
          </a:p>
        </p:txBody>
      </p:sp>
      <p:pic>
        <p:nvPicPr>
          <p:cNvPr id="14" name="Picture 13"/>
          <p:cNvPicPr>
            <a:picLocks noChangeAspect="1"/>
          </p:cNvPicPr>
          <p:nvPr/>
        </p:nvPicPr>
        <p:blipFill rotWithShape="1">
          <a:blip r:embed="rId3"/>
          <a:srcRect l="55450" t="23108" r="25321" b="72725"/>
          <a:stretch/>
        </p:blipFill>
        <p:spPr>
          <a:xfrm>
            <a:off x="1828800" y="1357488"/>
            <a:ext cx="4914900" cy="838200"/>
          </a:xfrm>
          <a:prstGeom prst="rect">
            <a:avLst/>
          </a:prstGeom>
        </p:spPr>
      </p:pic>
      <p:sp>
        <p:nvSpPr>
          <p:cNvPr id="4" name="Rectangle 3"/>
          <p:cNvSpPr/>
          <p:nvPr/>
        </p:nvSpPr>
        <p:spPr>
          <a:xfrm>
            <a:off x="228600" y="2581870"/>
            <a:ext cx="8229600" cy="923330"/>
          </a:xfrm>
          <a:prstGeom prst="rect">
            <a:avLst/>
          </a:prstGeom>
        </p:spPr>
        <p:txBody>
          <a:bodyPr wrap="square">
            <a:spAutoFit/>
          </a:bodyPr>
          <a:lstStyle/>
          <a:p>
            <a:r>
              <a:rPr lang="en-US" dirty="0"/>
              <a:t>Returning to Eq. (4.15), we note that the ratio </a:t>
            </a:r>
            <a:r>
              <a:rPr lang="en-US" dirty="0" smtClean="0"/>
              <a:t>I/c </a:t>
            </a:r>
            <a:r>
              <a:rPr lang="en-US" dirty="0"/>
              <a:t>depends only upon the geometry of the cross section. This ratio is called the elastic section modulus and is denoted by S. We </a:t>
            </a:r>
            <a:r>
              <a:rPr lang="en-US" dirty="0" smtClean="0"/>
              <a:t>have</a:t>
            </a:r>
            <a:endParaRPr lang="en-US" dirty="0"/>
          </a:p>
        </p:txBody>
      </p:sp>
      <p:pic>
        <p:nvPicPr>
          <p:cNvPr id="7" name="Picture 6"/>
          <p:cNvPicPr>
            <a:picLocks noChangeAspect="1"/>
          </p:cNvPicPr>
          <p:nvPr/>
        </p:nvPicPr>
        <p:blipFill rotWithShape="1">
          <a:blip r:embed="rId3"/>
          <a:srcRect l="50682" t="57830" r="24872" b="38632"/>
          <a:stretch/>
        </p:blipFill>
        <p:spPr>
          <a:xfrm>
            <a:off x="1371600" y="3631605"/>
            <a:ext cx="6248400" cy="711795"/>
          </a:xfrm>
          <a:prstGeom prst="rect">
            <a:avLst/>
          </a:prstGeom>
        </p:spPr>
      </p:pic>
      <p:sp>
        <p:nvSpPr>
          <p:cNvPr id="5" name="Rectangle 4"/>
          <p:cNvSpPr/>
          <p:nvPr/>
        </p:nvSpPr>
        <p:spPr>
          <a:xfrm>
            <a:off x="228600" y="4431268"/>
            <a:ext cx="8534400" cy="369332"/>
          </a:xfrm>
          <a:prstGeom prst="rect">
            <a:avLst/>
          </a:prstGeom>
        </p:spPr>
        <p:txBody>
          <a:bodyPr wrap="square">
            <a:spAutoFit/>
          </a:bodyPr>
          <a:lstStyle/>
          <a:p>
            <a:r>
              <a:rPr lang="en-US" dirty="0"/>
              <a:t>Substituting S for </a:t>
            </a:r>
            <a:r>
              <a:rPr lang="en-US" dirty="0" smtClean="0"/>
              <a:t>I/c </a:t>
            </a:r>
            <a:r>
              <a:rPr lang="en-US" dirty="0"/>
              <a:t>into Eq. (4.15), we write this equation in the alternative form</a:t>
            </a:r>
          </a:p>
        </p:txBody>
      </p:sp>
      <p:pic>
        <p:nvPicPr>
          <p:cNvPr id="9" name="Picture 8"/>
          <p:cNvPicPr>
            <a:picLocks noChangeAspect="1"/>
          </p:cNvPicPr>
          <p:nvPr/>
        </p:nvPicPr>
        <p:blipFill rotWithShape="1">
          <a:blip r:embed="rId3"/>
          <a:srcRect l="55749" t="67958" r="24575" b="28504"/>
          <a:stretch/>
        </p:blipFill>
        <p:spPr>
          <a:xfrm>
            <a:off x="2743200" y="5155605"/>
            <a:ext cx="5029200" cy="711795"/>
          </a:xfrm>
          <a:prstGeom prst="rect">
            <a:avLst/>
          </a:prstGeom>
        </p:spPr>
      </p:pic>
    </p:spTree>
    <p:extLst>
      <p:ext uri="{BB962C8B-B14F-4D97-AF65-F5344CB8AC3E}">
        <p14:creationId xmlns:p14="http://schemas.microsoft.com/office/powerpoint/2010/main" val="2370741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04800" y="1295400"/>
            <a:ext cx="8458200" cy="2667000"/>
          </a:xfrm>
        </p:spPr>
        <p:txBody>
          <a:bodyPr>
            <a:normAutofit fontScale="90000"/>
          </a:bodyPr>
          <a:lstStyle/>
          <a:p>
            <a:pPr algn="ctr"/>
            <a:r>
              <a:rPr lang="en-US" dirty="0" smtClean="0"/>
              <a:t>Chapter 4-</a:t>
            </a:r>
            <a:r>
              <a:rPr lang="en-US" sz="4000" dirty="0" smtClean="0"/>
              <a:t>MECHANICS </a:t>
            </a:r>
            <a:r>
              <a:rPr lang="en-US" sz="4000" dirty="0"/>
              <a:t>OF  </a:t>
            </a:r>
            <a:r>
              <a:rPr lang="en-US" sz="4000" dirty="0" smtClean="0"/>
              <a:t>MATERIALS</a:t>
            </a:r>
            <a:br>
              <a:rPr lang="en-US" sz="4000" dirty="0" smtClean="0"/>
            </a:br>
            <a:r>
              <a:rPr lang="en-US" sz="4000" dirty="0" smtClean="0"/>
              <a:t> </a:t>
            </a:r>
            <a:r>
              <a:rPr lang="en-US" sz="3100" dirty="0" smtClean="0"/>
              <a:t>Sixth Edition</a:t>
            </a:r>
            <a:r>
              <a:rPr lang="en-US" sz="4000" dirty="0"/>
              <a:t/>
            </a:r>
            <a:br>
              <a:rPr lang="en-US" sz="4000" dirty="0"/>
            </a:br>
            <a:r>
              <a:rPr lang="en-US" sz="2000" dirty="0"/>
              <a:t>Ferdinand P. Beer </a:t>
            </a:r>
            <a:r>
              <a:rPr lang="en-US" sz="2000" dirty="0" smtClean="0"/>
              <a:t/>
            </a:r>
            <a:br>
              <a:rPr lang="en-US" sz="2000" dirty="0" smtClean="0"/>
            </a:br>
            <a:r>
              <a:rPr lang="en-US" sz="2000" dirty="0" smtClean="0"/>
              <a:t>E</a:t>
            </a:r>
            <a:r>
              <a:rPr lang="en-US" sz="2000" dirty="0"/>
              <a:t>. Russell  Johnston, Jr. </a:t>
            </a:r>
            <a:r>
              <a:rPr lang="en-US" sz="2000" dirty="0" smtClean="0"/>
              <a:t/>
            </a:r>
            <a:br>
              <a:rPr lang="en-US" sz="2000" dirty="0" smtClean="0"/>
            </a:br>
            <a:r>
              <a:rPr lang="en-US" sz="2000" dirty="0" smtClean="0"/>
              <a:t>John </a:t>
            </a:r>
            <a:r>
              <a:rPr lang="en-US" sz="2000" dirty="0"/>
              <a:t>T. </a:t>
            </a:r>
            <a:r>
              <a:rPr lang="en-US" sz="2000" dirty="0" err="1" smtClean="0"/>
              <a:t>DeWolf</a:t>
            </a:r>
            <a:r>
              <a:rPr lang="en-US" sz="2000" dirty="0" smtClean="0"/>
              <a:t/>
            </a:r>
            <a:br>
              <a:rPr lang="en-US" sz="2000" dirty="0" smtClean="0"/>
            </a:br>
            <a:r>
              <a:rPr lang="en-US" sz="2000" dirty="0" smtClean="0"/>
              <a:t>David </a:t>
            </a:r>
            <a:r>
              <a:rPr lang="en-US" sz="2000" dirty="0"/>
              <a:t>F. </a:t>
            </a:r>
            <a:r>
              <a:rPr lang="en-US" sz="2000" dirty="0" err="1" smtClean="0"/>
              <a:t>Mazurek</a:t>
            </a:r>
            <a:endParaRPr lang="en-US" sz="4000" dirty="0"/>
          </a:p>
        </p:txBody>
      </p:sp>
    </p:spTree>
    <p:extLst>
      <p:ext uri="{BB962C8B-B14F-4D97-AF65-F5344CB8AC3E}">
        <p14:creationId xmlns:p14="http://schemas.microsoft.com/office/powerpoint/2010/main" val="2665737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a:t>S</a:t>
            </a:r>
            <a:r>
              <a:rPr lang="en-US" sz="2400" dirty="0" smtClean="0"/>
              <a:t>TRESSES </a:t>
            </a:r>
            <a:r>
              <a:rPr lang="en-US" sz="2400" dirty="0"/>
              <a:t>AND DEFORMATIONS IN THE ELASTIC RANGE </a:t>
            </a:r>
          </a:p>
        </p:txBody>
      </p:sp>
      <p:pic>
        <p:nvPicPr>
          <p:cNvPr id="9" name="Picture 8"/>
          <p:cNvPicPr>
            <a:picLocks noChangeAspect="1"/>
          </p:cNvPicPr>
          <p:nvPr/>
        </p:nvPicPr>
        <p:blipFill rotWithShape="1">
          <a:blip r:embed="rId3"/>
          <a:srcRect l="55749" t="67958" r="24575" b="28504"/>
          <a:stretch/>
        </p:blipFill>
        <p:spPr>
          <a:xfrm>
            <a:off x="1866900" y="1421805"/>
            <a:ext cx="5029200" cy="711795"/>
          </a:xfrm>
          <a:prstGeom prst="rect">
            <a:avLst/>
          </a:prstGeom>
        </p:spPr>
      </p:pic>
      <p:sp>
        <p:nvSpPr>
          <p:cNvPr id="3" name="Rectangle 2"/>
          <p:cNvSpPr/>
          <p:nvPr/>
        </p:nvSpPr>
        <p:spPr>
          <a:xfrm>
            <a:off x="76200" y="2274838"/>
            <a:ext cx="8915400" cy="1200329"/>
          </a:xfrm>
          <a:prstGeom prst="rect">
            <a:avLst/>
          </a:prstGeom>
        </p:spPr>
        <p:txBody>
          <a:bodyPr wrap="square">
            <a:spAutoFit/>
          </a:bodyPr>
          <a:lstStyle/>
          <a:p>
            <a:r>
              <a:rPr lang="en-US" dirty="0"/>
              <a:t>Since the maximum stress </a:t>
            </a:r>
            <a:r>
              <a:rPr lang="en-US" dirty="0" smtClean="0"/>
              <a:t>σm </a:t>
            </a:r>
            <a:r>
              <a:rPr lang="en-US" dirty="0"/>
              <a:t>is inversely proportional to the elastic section modulus S, it is clear that beams should be designed with as large a value of S as practicable. For example, in the case of a wooden beam with a rectangular cross section of width b and depth h, we have </a:t>
            </a:r>
          </a:p>
        </p:txBody>
      </p:sp>
      <p:pic>
        <p:nvPicPr>
          <p:cNvPr id="10" name="Picture 9"/>
          <p:cNvPicPr>
            <a:picLocks noChangeAspect="1"/>
          </p:cNvPicPr>
          <p:nvPr/>
        </p:nvPicPr>
        <p:blipFill rotWithShape="1">
          <a:blip r:embed="rId3"/>
          <a:srcRect l="50680" t="82947" r="25470" b="12129"/>
          <a:stretch/>
        </p:blipFill>
        <p:spPr>
          <a:xfrm>
            <a:off x="381000" y="3726556"/>
            <a:ext cx="5257800" cy="990600"/>
          </a:xfrm>
          <a:prstGeom prst="rect">
            <a:avLst/>
          </a:prstGeom>
        </p:spPr>
      </p:pic>
      <p:sp>
        <p:nvSpPr>
          <p:cNvPr id="6" name="Rectangle 5"/>
          <p:cNvSpPr/>
          <p:nvPr/>
        </p:nvSpPr>
        <p:spPr>
          <a:xfrm>
            <a:off x="228600" y="5075872"/>
            <a:ext cx="5029200" cy="1477328"/>
          </a:xfrm>
          <a:prstGeom prst="rect">
            <a:avLst/>
          </a:prstGeom>
        </p:spPr>
        <p:txBody>
          <a:bodyPr wrap="square">
            <a:spAutoFit/>
          </a:bodyPr>
          <a:lstStyle/>
          <a:p>
            <a:r>
              <a:rPr lang="en-US" dirty="0" smtClean="0"/>
              <a:t>This </a:t>
            </a:r>
            <a:r>
              <a:rPr lang="en-US" dirty="0"/>
              <a:t>shows that, of two beams with the same cross-sectional area A (Fig. 4.12), the beam with the larger depth h will have the larger section modulus and, thus, will be the more effective in resisting bending</a:t>
            </a:r>
            <a:r>
              <a:rPr lang="en-US" dirty="0" smtClean="0"/>
              <a:t>.</a:t>
            </a:r>
            <a:endParaRPr lang="en-US" dirty="0"/>
          </a:p>
        </p:txBody>
      </p:sp>
      <p:pic>
        <p:nvPicPr>
          <p:cNvPr id="8" name="Picture 7"/>
          <p:cNvPicPr>
            <a:picLocks noChangeAspect="1"/>
          </p:cNvPicPr>
          <p:nvPr/>
        </p:nvPicPr>
        <p:blipFill rotWithShape="1">
          <a:blip r:embed="rId4"/>
          <a:srcRect l="57031" t="9376" r="25782" b="70832"/>
          <a:stretch/>
        </p:blipFill>
        <p:spPr>
          <a:xfrm>
            <a:off x="5867400" y="3265438"/>
            <a:ext cx="3124200" cy="3516362"/>
          </a:xfrm>
          <a:prstGeom prst="rect">
            <a:avLst/>
          </a:prstGeom>
        </p:spPr>
      </p:pic>
    </p:spTree>
    <p:extLst>
      <p:ext uri="{BB962C8B-B14F-4D97-AF65-F5344CB8AC3E}">
        <p14:creationId xmlns:p14="http://schemas.microsoft.com/office/powerpoint/2010/main" val="288758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a:t>S</a:t>
            </a:r>
            <a:r>
              <a:rPr lang="en-US" sz="2400" dirty="0" smtClean="0"/>
              <a:t>TRESSES </a:t>
            </a:r>
            <a:r>
              <a:rPr lang="en-US" sz="2400" dirty="0"/>
              <a:t>AND DEFORMATIONS IN THE ELASTIC RANGE </a:t>
            </a:r>
          </a:p>
        </p:txBody>
      </p:sp>
      <p:pic>
        <p:nvPicPr>
          <p:cNvPr id="8" name="Picture 7"/>
          <p:cNvPicPr>
            <a:picLocks noChangeAspect="1"/>
          </p:cNvPicPr>
          <p:nvPr/>
        </p:nvPicPr>
        <p:blipFill rotWithShape="1">
          <a:blip r:embed="rId3"/>
          <a:srcRect l="31021" t="21016" r="47600" b="39096"/>
          <a:stretch/>
        </p:blipFill>
        <p:spPr>
          <a:xfrm>
            <a:off x="514350" y="990600"/>
            <a:ext cx="8610600" cy="5867400"/>
          </a:xfrm>
          <a:prstGeom prst="rect">
            <a:avLst/>
          </a:prstGeom>
        </p:spPr>
      </p:pic>
    </p:spTree>
    <p:extLst>
      <p:ext uri="{BB962C8B-B14F-4D97-AF65-F5344CB8AC3E}">
        <p14:creationId xmlns:p14="http://schemas.microsoft.com/office/powerpoint/2010/main" val="2343163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a:t>S</a:t>
            </a:r>
            <a:r>
              <a:rPr lang="en-US" sz="2400" dirty="0" smtClean="0"/>
              <a:t>TRESSES </a:t>
            </a:r>
            <a:r>
              <a:rPr lang="en-US" sz="2400" dirty="0"/>
              <a:t>AND DEFORMATIONS IN THE ELASTIC RANGE </a:t>
            </a:r>
          </a:p>
        </p:txBody>
      </p:sp>
      <p:sp>
        <p:nvSpPr>
          <p:cNvPr id="3" name="Rectangle 2"/>
          <p:cNvSpPr/>
          <p:nvPr/>
        </p:nvSpPr>
        <p:spPr>
          <a:xfrm>
            <a:off x="76200" y="1143000"/>
            <a:ext cx="5410200" cy="5632311"/>
          </a:xfrm>
          <a:prstGeom prst="rect">
            <a:avLst/>
          </a:prstGeom>
        </p:spPr>
        <p:txBody>
          <a:bodyPr wrap="square">
            <a:spAutoFit/>
          </a:bodyPr>
          <a:lstStyle/>
          <a:p>
            <a:r>
              <a:rPr lang="en-US" sz="2000" dirty="0"/>
              <a:t>In the case of structural steel, American standard beams (S-beams) and wide-flange beams (W-beams), Photo 4.3, are </a:t>
            </a:r>
            <a:r>
              <a:rPr lang="en-US" sz="2000" dirty="0" smtClean="0"/>
              <a:t>preferred to </a:t>
            </a:r>
            <a:r>
              <a:rPr lang="en-US" sz="2000" dirty="0"/>
              <a:t>other shapes because a large portion of their cross section is located far from the neutral axis (Fig. 4.13). </a:t>
            </a:r>
            <a:endParaRPr lang="en-US" sz="2000" dirty="0" smtClean="0"/>
          </a:p>
          <a:p>
            <a:r>
              <a:rPr lang="en-US" sz="2000" dirty="0" smtClean="0"/>
              <a:t>Thus, for a given cross-sectional area and a given depth, their design provides large values of I and, consequently, of S. Values of the elastic section modulus of commonly manufactured beams can be obtained from tables listing the various geometric properties of such beams. </a:t>
            </a:r>
            <a:endParaRPr lang="en-US" sz="2000" dirty="0"/>
          </a:p>
          <a:p>
            <a:r>
              <a:rPr lang="en-US" sz="2000" dirty="0" smtClean="0"/>
              <a:t>To determine the maximum stress </a:t>
            </a:r>
            <a:r>
              <a:rPr lang="en-US" sz="2000" dirty="0" err="1" smtClean="0"/>
              <a:t>sm</a:t>
            </a:r>
            <a:r>
              <a:rPr lang="en-US" sz="2000" dirty="0" smtClean="0"/>
              <a:t> in a given section of a standard beam, the engineer needs only to read the value of the elastic section modulus S in a table, and divide the bending moment M in the section by S. </a:t>
            </a:r>
            <a:endParaRPr lang="en-US" sz="2000" dirty="0"/>
          </a:p>
        </p:txBody>
      </p:sp>
      <p:pic>
        <p:nvPicPr>
          <p:cNvPr id="5" name="Picture 4"/>
          <p:cNvPicPr>
            <a:picLocks noChangeAspect="1"/>
          </p:cNvPicPr>
          <p:nvPr/>
        </p:nvPicPr>
        <p:blipFill rotWithShape="1">
          <a:blip r:embed="rId3"/>
          <a:srcRect l="32278" t="68989" r="50535" b="11219"/>
          <a:stretch/>
        </p:blipFill>
        <p:spPr>
          <a:xfrm>
            <a:off x="5867400" y="1627926"/>
            <a:ext cx="2971800" cy="3516362"/>
          </a:xfrm>
          <a:prstGeom prst="rect">
            <a:avLst/>
          </a:prstGeom>
        </p:spPr>
      </p:pic>
    </p:spTree>
    <p:extLst>
      <p:ext uri="{BB962C8B-B14F-4D97-AF65-F5344CB8AC3E}">
        <p14:creationId xmlns:p14="http://schemas.microsoft.com/office/powerpoint/2010/main" val="4032416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a:t>S</a:t>
            </a:r>
            <a:r>
              <a:rPr lang="en-US" sz="2400" dirty="0" smtClean="0"/>
              <a:t>TRESSES </a:t>
            </a:r>
            <a:r>
              <a:rPr lang="en-US" sz="2400" dirty="0"/>
              <a:t>AND DEFORMATIONS IN THE ELASTIC RANGE </a:t>
            </a:r>
          </a:p>
        </p:txBody>
      </p:sp>
      <p:sp>
        <p:nvSpPr>
          <p:cNvPr id="4" name="Rectangle 3"/>
          <p:cNvSpPr/>
          <p:nvPr/>
        </p:nvSpPr>
        <p:spPr>
          <a:xfrm>
            <a:off x="533400" y="1181100"/>
            <a:ext cx="8382000" cy="923330"/>
          </a:xfrm>
          <a:prstGeom prst="rect">
            <a:avLst/>
          </a:prstGeom>
        </p:spPr>
        <p:txBody>
          <a:bodyPr wrap="square">
            <a:spAutoFit/>
          </a:bodyPr>
          <a:lstStyle/>
          <a:p>
            <a:r>
              <a:rPr lang="en-US" dirty="0"/>
              <a:t>The deformation of the member caused by the bending moment M is measured by the curvature of the neutral surface. The curvature is defined as the reciprocal of the radius of curvature </a:t>
            </a:r>
            <a:r>
              <a:rPr lang="el-GR" dirty="0" smtClean="0"/>
              <a:t>ρ</a:t>
            </a:r>
            <a:r>
              <a:rPr lang="en-US" dirty="0" smtClean="0"/>
              <a:t>, </a:t>
            </a:r>
            <a:r>
              <a:rPr lang="en-US" dirty="0"/>
              <a:t>and can be obtained by solving Eq. (4.9) for </a:t>
            </a:r>
            <a:r>
              <a:rPr lang="en-US" dirty="0" smtClean="0"/>
              <a:t>1/</a:t>
            </a:r>
            <a:r>
              <a:rPr lang="el-GR" dirty="0" smtClean="0"/>
              <a:t>ρ</a:t>
            </a:r>
            <a:r>
              <a:rPr lang="en-US" dirty="0" smtClean="0"/>
              <a:t>:</a:t>
            </a:r>
            <a:endParaRPr lang="en-US" dirty="0"/>
          </a:p>
        </p:txBody>
      </p:sp>
      <p:pic>
        <p:nvPicPr>
          <p:cNvPr id="6" name="Picture 5"/>
          <p:cNvPicPr>
            <a:picLocks noChangeAspect="1"/>
          </p:cNvPicPr>
          <p:nvPr/>
        </p:nvPicPr>
        <p:blipFill rotWithShape="1">
          <a:blip r:embed="rId3"/>
          <a:srcRect l="53964" t="32474" r="25313" b="56593"/>
          <a:stretch/>
        </p:blipFill>
        <p:spPr>
          <a:xfrm>
            <a:off x="1447800" y="4267200"/>
            <a:ext cx="6477000" cy="1904821"/>
          </a:xfrm>
          <a:prstGeom prst="rect">
            <a:avLst/>
          </a:prstGeom>
        </p:spPr>
      </p:pic>
      <p:sp>
        <p:nvSpPr>
          <p:cNvPr id="7" name="Rectangle 6"/>
          <p:cNvSpPr/>
          <p:nvPr/>
        </p:nvSpPr>
        <p:spPr>
          <a:xfrm>
            <a:off x="304800" y="3362920"/>
            <a:ext cx="8610600" cy="646331"/>
          </a:xfrm>
          <a:prstGeom prst="rect">
            <a:avLst/>
          </a:prstGeom>
        </p:spPr>
        <p:txBody>
          <a:bodyPr wrap="square">
            <a:spAutoFit/>
          </a:bodyPr>
          <a:lstStyle/>
          <a:p>
            <a:r>
              <a:rPr lang="en-US" dirty="0"/>
              <a:t>But, in the elastic range, we have </a:t>
            </a:r>
            <a:r>
              <a:rPr lang="en-US" dirty="0" err="1" smtClean="0"/>
              <a:t>εm</a:t>
            </a:r>
            <a:r>
              <a:rPr lang="en-US" dirty="0" smtClean="0"/>
              <a:t> = </a:t>
            </a:r>
            <a:r>
              <a:rPr lang="el-GR" dirty="0" smtClean="0"/>
              <a:t>σ</a:t>
            </a:r>
            <a:r>
              <a:rPr lang="en-US" dirty="0" smtClean="0"/>
              <a:t>m/E</a:t>
            </a:r>
            <a:r>
              <a:rPr lang="en-US" dirty="0"/>
              <a:t>. Substituting for </a:t>
            </a:r>
            <a:r>
              <a:rPr lang="el-GR" dirty="0" smtClean="0"/>
              <a:t>σ</a:t>
            </a:r>
            <a:r>
              <a:rPr lang="en-US" dirty="0" smtClean="0"/>
              <a:t>m </a:t>
            </a:r>
            <a:r>
              <a:rPr lang="en-US" dirty="0"/>
              <a:t>into (4.20), and recalling (4.15), we write</a:t>
            </a:r>
          </a:p>
        </p:txBody>
      </p:sp>
      <p:pic>
        <p:nvPicPr>
          <p:cNvPr id="8" name="Picture 7"/>
          <p:cNvPicPr>
            <a:picLocks noChangeAspect="1"/>
          </p:cNvPicPr>
          <p:nvPr/>
        </p:nvPicPr>
        <p:blipFill rotWithShape="1">
          <a:blip r:embed="rId3"/>
          <a:srcRect l="55468" t="23958" r="24219" b="71875"/>
          <a:stretch/>
        </p:blipFill>
        <p:spPr>
          <a:xfrm>
            <a:off x="1066800" y="2438400"/>
            <a:ext cx="7162800" cy="762000"/>
          </a:xfrm>
          <a:prstGeom prst="rect">
            <a:avLst/>
          </a:prstGeom>
        </p:spPr>
      </p:pic>
    </p:spTree>
    <p:extLst>
      <p:ext uri="{BB962C8B-B14F-4D97-AF65-F5344CB8AC3E}">
        <p14:creationId xmlns:p14="http://schemas.microsoft.com/office/powerpoint/2010/main" val="184503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a:t>S</a:t>
            </a:r>
            <a:r>
              <a:rPr lang="en-US" sz="2400" dirty="0" smtClean="0"/>
              <a:t>TRESSES </a:t>
            </a:r>
            <a:r>
              <a:rPr lang="en-US" sz="2400" dirty="0"/>
              <a:t>AND DEFORMATIONS IN THE ELASTIC RANGE </a:t>
            </a:r>
          </a:p>
        </p:txBody>
      </p:sp>
      <p:pic>
        <p:nvPicPr>
          <p:cNvPr id="6" name="Picture 5"/>
          <p:cNvPicPr>
            <a:picLocks noChangeAspect="1"/>
          </p:cNvPicPr>
          <p:nvPr/>
        </p:nvPicPr>
        <p:blipFill rotWithShape="1">
          <a:blip r:embed="rId3"/>
          <a:srcRect l="53964" t="32474" r="25313" b="56593"/>
          <a:stretch/>
        </p:blipFill>
        <p:spPr>
          <a:xfrm>
            <a:off x="762000" y="3124200"/>
            <a:ext cx="6477000" cy="1904821"/>
          </a:xfrm>
          <a:prstGeom prst="rect">
            <a:avLst/>
          </a:prstGeom>
        </p:spPr>
      </p:pic>
      <p:pic>
        <p:nvPicPr>
          <p:cNvPr id="9" name="Picture 8"/>
          <p:cNvPicPr>
            <a:picLocks noChangeAspect="1"/>
          </p:cNvPicPr>
          <p:nvPr/>
        </p:nvPicPr>
        <p:blipFill rotWithShape="1">
          <a:blip r:embed="rId4"/>
          <a:srcRect l="55749" t="34945" r="25022" b="60888"/>
          <a:stretch/>
        </p:blipFill>
        <p:spPr>
          <a:xfrm>
            <a:off x="1314450" y="1905000"/>
            <a:ext cx="4914900" cy="838200"/>
          </a:xfrm>
          <a:prstGeom prst="rect">
            <a:avLst/>
          </a:prstGeom>
        </p:spPr>
      </p:pic>
      <mc:AlternateContent xmlns:mc="http://schemas.openxmlformats.org/markup-compatibility/2006">
        <mc:Choice xmlns:a14="http://schemas.microsoft.com/office/drawing/2010/main" Requires="a14">
          <p:sp>
            <p:nvSpPr>
              <p:cNvPr id="3" name="TextBox 2"/>
              <p:cNvSpPr txBox="1"/>
              <p:nvPr/>
            </p:nvSpPr>
            <p:spPr>
              <a:xfrm>
                <a:off x="1752600" y="5638800"/>
                <a:ext cx="3124200" cy="851708"/>
              </a:xfrm>
              <a:prstGeom prst="rect">
                <a:avLst/>
              </a:prstGeom>
              <a:noFill/>
            </p:spPr>
            <p:txBody>
              <a:bodyPr wrap="square" rtlCol="0">
                <a:spAutoFit/>
              </a:bodyPr>
              <a:lstStyle/>
              <a:p>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𝑀</m:t>
                        </m:r>
                        <m:r>
                          <a:rPr lang="en-US" sz="3200" b="0" i="1" smtClean="0">
                            <a:latin typeface="Cambria Math" panose="02040503050406030204" pitchFamily="18" charset="0"/>
                          </a:rPr>
                          <m:t> </m:t>
                        </m:r>
                      </m:num>
                      <m:den>
                        <m:r>
                          <a:rPr lang="en-US" sz="3200" b="0" i="1" smtClean="0">
                            <a:latin typeface="Cambria Math" panose="02040503050406030204" pitchFamily="18" charset="0"/>
                          </a:rPr>
                          <m:t>𝐼</m:t>
                        </m:r>
                      </m:den>
                    </m:f>
                    <m:r>
                      <a:rPr lang="en-US" sz="3200" b="0" i="1" smtClean="0">
                        <a:latin typeface="Cambria Math" panose="02040503050406030204" pitchFamily="18" charset="0"/>
                      </a:rPr>
                      <m:t>=</m:t>
                    </m:r>
                    <m:f>
                      <m:fPr>
                        <m:ctrlPr>
                          <a:rPr lang="en-US" sz="3200" i="1" smtClean="0">
                            <a:latin typeface="Cambria Math" panose="02040503050406030204" pitchFamily="18" charset="0"/>
                          </a:rPr>
                        </m:ctrlPr>
                      </m:fPr>
                      <m:num>
                        <m:sSub>
                          <m:sSubPr>
                            <m:ctrlPr>
                              <a:rPr lang="en-US" sz="3200" i="1" smtClean="0">
                                <a:latin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rPr>
                              <m:t>𝑥</m:t>
                            </m:r>
                          </m:sub>
                        </m:sSub>
                      </m:num>
                      <m:den>
                        <m:r>
                          <a:rPr lang="en-US" sz="3200" b="0" i="1" smtClean="0">
                            <a:latin typeface="Cambria Math" panose="02040503050406030204" pitchFamily="18" charset="0"/>
                          </a:rPr>
                          <m:t>𝑦</m:t>
                        </m:r>
                      </m:den>
                    </m:f>
                  </m:oMath>
                </a14:m>
                <a:r>
                  <a:rPr lang="en-US" sz="3200" dirty="0" smtClean="0"/>
                  <a:t> =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𝐸</m:t>
                        </m:r>
                      </m:num>
                      <m:den>
                        <m:r>
                          <a:rPr lang="en-US" sz="3200" i="1">
                            <a:latin typeface="Cambria Math" panose="02040503050406030204" pitchFamily="18" charset="0"/>
                            <a:ea typeface="Cambria Math" panose="02040503050406030204" pitchFamily="18" charset="0"/>
                          </a:rPr>
                          <m:t>𝜌</m:t>
                        </m:r>
                      </m:den>
                    </m:f>
                  </m:oMath>
                </a14:m>
                <a:endParaRPr lang="en-US" sz="3200" dirty="0"/>
              </a:p>
            </p:txBody>
          </p:sp>
        </mc:Choice>
        <mc:Fallback>
          <p:sp>
            <p:nvSpPr>
              <p:cNvPr id="3" name="TextBox 2"/>
              <p:cNvSpPr txBox="1">
                <a:spLocks noRot="1" noChangeAspect="1" noMove="1" noResize="1" noEditPoints="1" noAdjustHandles="1" noChangeArrowheads="1" noChangeShapeType="1" noTextEdit="1"/>
              </p:cNvSpPr>
              <p:nvPr/>
            </p:nvSpPr>
            <p:spPr>
              <a:xfrm>
                <a:off x="1752600" y="5638800"/>
                <a:ext cx="3124200" cy="851708"/>
              </a:xfrm>
              <a:prstGeom prst="rect">
                <a:avLst/>
              </a:prstGeom>
              <a:blipFill rotWithShape="0">
                <a:blip r:embed="rId5"/>
                <a:stretch>
                  <a:fillRect b="-2857"/>
                </a:stretch>
              </a:blipFill>
            </p:spPr>
            <p:txBody>
              <a:bodyPr/>
              <a:lstStyle/>
              <a:p>
                <a:r>
                  <a:rPr lang="en-US">
                    <a:noFill/>
                  </a:rPr>
                  <a:t> </a:t>
                </a:r>
              </a:p>
            </p:txBody>
          </p:sp>
        </mc:Fallback>
      </mc:AlternateContent>
    </p:spTree>
    <p:extLst>
      <p:ext uri="{BB962C8B-B14F-4D97-AF65-F5344CB8AC3E}">
        <p14:creationId xmlns:p14="http://schemas.microsoft.com/office/powerpoint/2010/main" val="1902154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4219" t="45834" r="24999" b="6249"/>
          <a:stretch/>
        </p:blipFill>
        <p:spPr>
          <a:xfrm>
            <a:off x="152400" y="381000"/>
            <a:ext cx="8839200" cy="6477000"/>
          </a:xfrm>
          <a:prstGeom prst="rect">
            <a:avLst/>
          </a:prstGeom>
        </p:spPr>
      </p:pic>
    </p:spTree>
    <p:extLst>
      <p:ext uri="{BB962C8B-B14F-4D97-AF65-F5344CB8AC3E}">
        <p14:creationId xmlns:p14="http://schemas.microsoft.com/office/powerpoint/2010/main" val="969336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657225"/>
            <a:ext cx="8229600" cy="678061"/>
          </a:xfrm>
        </p:spPr>
        <p:txBody>
          <a:bodyPr>
            <a:normAutofit fontScale="90000"/>
          </a:bodyPr>
          <a:lstStyle/>
          <a:p>
            <a:r>
              <a:rPr lang="en-US" dirty="0" smtClean="0"/>
              <a:t> Study and Solve</a:t>
            </a:r>
            <a:endParaRPr lang="en-US" dirty="0"/>
          </a:p>
        </p:txBody>
      </p:sp>
      <p:sp>
        <p:nvSpPr>
          <p:cNvPr id="3" name="Content Placeholder 2"/>
          <p:cNvSpPr>
            <a:spLocks noGrp="1"/>
          </p:cNvSpPr>
          <p:nvPr>
            <p:ph idx="1"/>
          </p:nvPr>
        </p:nvSpPr>
        <p:spPr>
          <a:xfrm>
            <a:off x="419100" y="3886200"/>
            <a:ext cx="8229600" cy="1103376"/>
          </a:xfrm>
        </p:spPr>
        <p:txBody>
          <a:bodyPr/>
          <a:lstStyle/>
          <a:p>
            <a:r>
              <a:rPr lang="en-US" dirty="0" smtClean="0"/>
              <a:t>Example-4.02,4.04</a:t>
            </a:r>
          </a:p>
          <a:p>
            <a:r>
              <a:rPr lang="en-US" dirty="0" smtClean="0"/>
              <a:t>Sample Problems:4.1 ,4.2,4.3,4.4</a:t>
            </a:r>
            <a:endParaRPr lang="en-US" dirty="0"/>
          </a:p>
        </p:txBody>
      </p:sp>
      <p:sp>
        <p:nvSpPr>
          <p:cNvPr id="4" name="Rectangle 3"/>
          <p:cNvSpPr/>
          <p:nvPr/>
        </p:nvSpPr>
        <p:spPr>
          <a:xfrm>
            <a:off x="438150" y="1517302"/>
            <a:ext cx="8458200" cy="461665"/>
          </a:xfrm>
          <a:prstGeom prst="rect">
            <a:avLst/>
          </a:prstGeom>
        </p:spPr>
        <p:txBody>
          <a:bodyPr wrap="square">
            <a:spAutoFit/>
          </a:bodyPr>
          <a:lstStyle/>
          <a:p>
            <a:r>
              <a:rPr lang="en-US" sz="2400" dirty="0"/>
              <a:t>4.5 </a:t>
            </a:r>
            <a:r>
              <a:rPr lang="en-US" sz="2400" dirty="0" smtClean="0"/>
              <a:t>DEFORMATIONS </a:t>
            </a:r>
            <a:r>
              <a:rPr lang="en-US" sz="2400" dirty="0"/>
              <a:t>IN A TRANSVERSE CROSS SECTION</a:t>
            </a:r>
          </a:p>
        </p:txBody>
      </p:sp>
      <p:sp>
        <p:nvSpPr>
          <p:cNvPr id="5" name="Rectangle 4"/>
          <p:cNvSpPr/>
          <p:nvPr/>
        </p:nvSpPr>
        <p:spPr>
          <a:xfrm>
            <a:off x="476250" y="2141933"/>
            <a:ext cx="8686800" cy="830997"/>
          </a:xfrm>
          <a:prstGeom prst="rect">
            <a:avLst/>
          </a:prstGeom>
        </p:spPr>
        <p:txBody>
          <a:bodyPr wrap="square">
            <a:spAutoFit/>
          </a:bodyPr>
          <a:lstStyle/>
          <a:p>
            <a:r>
              <a:rPr lang="en-US" sz="2400" dirty="0"/>
              <a:t>4.6  BENDING OF MEMBERS MADE OF SEVERAL MATERIALS</a:t>
            </a:r>
          </a:p>
        </p:txBody>
      </p:sp>
      <p:sp>
        <p:nvSpPr>
          <p:cNvPr id="6" name="Rectangle 5"/>
          <p:cNvSpPr/>
          <p:nvPr/>
        </p:nvSpPr>
        <p:spPr>
          <a:xfrm>
            <a:off x="476250" y="3135896"/>
            <a:ext cx="4727576" cy="461665"/>
          </a:xfrm>
          <a:prstGeom prst="rect">
            <a:avLst/>
          </a:prstGeom>
        </p:spPr>
        <p:txBody>
          <a:bodyPr wrap="none">
            <a:spAutoFit/>
          </a:bodyPr>
          <a:lstStyle/>
          <a:p>
            <a:r>
              <a:rPr lang="en-US" sz="2400" dirty="0"/>
              <a:t>4.7 STRESS CONCENTRATIONS</a:t>
            </a:r>
          </a:p>
        </p:txBody>
      </p:sp>
    </p:spTree>
    <p:extLst>
      <p:ext uri="{BB962C8B-B14F-4D97-AF65-F5344CB8AC3E}">
        <p14:creationId xmlns:p14="http://schemas.microsoft.com/office/powerpoint/2010/main" val="132341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200400" cy="762000"/>
          </a:xfrm>
        </p:spPr>
        <p:txBody>
          <a:bodyPr/>
          <a:lstStyle/>
          <a:p>
            <a:r>
              <a:rPr lang="en-US" dirty="0" smtClean="0"/>
              <a:t>Introduction</a:t>
            </a:r>
            <a:endParaRPr lang="en-US" dirty="0"/>
          </a:p>
        </p:txBody>
      </p:sp>
      <p:pic>
        <p:nvPicPr>
          <p:cNvPr id="5" name="Picture 4"/>
          <p:cNvPicPr>
            <a:picLocks noChangeAspect="1"/>
          </p:cNvPicPr>
          <p:nvPr/>
        </p:nvPicPr>
        <p:blipFill rotWithShape="1">
          <a:blip r:embed="rId2"/>
          <a:srcRect l="26687" t="48741" r="57482" b="35634"/>
          <a:stretch/>
        </p:blipFill>
        <p:spPr>
          <a:xfrm>
            <a:off x="5931976" y="4953000"/>
            <a:ext cx="2831024" cy="1758792"/>
          </a:xfrm>
          <a:prstGeom prst="rect">
            <a:avLst/>
          </a:prstGeom>
        </p:spPr>
      </p:pic>
      <p:sp>
        <p:nvSpPr>
          <p:cNvPr id="4" name="Rectangle 3"/>
          <p:cNvSpPr/>
          <p:nvPr/>
        </p:nvSpPr>
        <p:spPr>
          <a:xfrm>
            <a:off x="228600" y="1127879"/>
            <a:ext cx="5486400" cy="3693319"/>
          </a:xfrm>
          <a:prstGeom prst="rect">
            <a:avLst/>
          </a:prstGeom>
        </p:spPr>
        <p:txBody>
          <a:bodyPr wrap="square">
            <a:spAutoFit/>
          </a:bodyPr>
          <a:lstStyle/>
          <a:p>
            <a:r>
              <a:rPr lang="en-US" dirty="0"/>
              <a:t>An example of pure bending is provided by the bar of a typical barbell as it is held overhead by a weight lifter as shown in </a:t>
            </a:r>
            <a:r>
              <a:rPr lang="en-US" dirty="0" smtClean="0"/>
              <a:t>photo . </a:t>
            </a:r>
          </a:p>
          <a:p>
            <a:r>
              <a:rPr lang="en-US" dirty="0" smtClean="0"/>
              <a:t>The </a:t>
            </a:r>
            <a:r>
              <a:rPr lang="en-US" dirty="0"/>
              <a:t>bar carries equal weights at equal distances from the hands of the weight lifter. Because of the symmetry of the free-body diagram of the bar (Fig. 4.2a), the reactions at the hands must be equal and opposite to the weights. </a:t>
            </a:r>
            <a:endParaRPr lang="en-US" dirty="0" smtClean="0"/>
          </a:p>
          <a:p>
            <a:r>
              <a:rPr lang="en-US" dirty="0" smtClean="0"/>
              <a:t>Therefore</a:t>
            </a:r>
            <a:r>
              <a:rPr lang="en-US" dirty="0"/>
              <a:t>, as far as the middle portion CD of the bar is concerned, the weights and the reactions can be replaced by two equal and opposite </a:t>
            </a:r>
            <a:r>
              <a:rPr lang="en-US" dirty="0" smtClean="0"/>
              <a:t>960 </a:t>
            </a:r>
            <a:r>
              <a:rPr lang="en-US" dirty="0" err="1" smtClean="0"/>
              <a:t>lb</a:t>
            </a:r>
            <a:r>
              <a:rPr lang="en-US" dirty="0" smtClean="0"/>
              <a:t>-in</a:t>
            </a:r>
            <a:r>
              <a:rPr lang="en-US" dirty="0"/>
              <a:t>. couples (Fig. 4.2b), showing that the middle portion of the bar is in pure bending. </a:t>
            </a:r>
          </a:p>
        </p:txBody>
      </p:sp>
      <p:pic>
        <p:nvPicPr>
          <p:cNvPr id="6" name="Picture 5"/>
          <p:cNvPicPr>
            <a:picLocks noChangeAspect="1"/>
          </p:cNvPicPr>
          <p:nvPr/>
        </p:nvPicPr>
        <p:blipFill rotWithShape="1">
          <a:blip r:embed="rId3"/>
          <a:srcRect l="20312" t="23958" r="21094"/>
          <a:stretch/>
        </p:blipFill>
        <p:spPr>
          <a:xfrm>
            <a:off x="5931976" y="685800"/>
            <a:ext cx="2983424" cy="4108608"/>
          </a:xfrm>
          <a:prstGeom prst="rect">
            <a:avLst/>
          </a:prstGeom>
        </p:spPr>
      </p:pic>
      <p:pic>
        <p:nvPicPr>
          <p:cNvPr id="8" name="Picture 7"/>
          <p:cNvPicPr>
            <a:picLocks noChangeAspect="1"/>
          </p:cNvPicPr>
          <p:nvPr/>
        </p:nvPicPr>
        <p:blipFill rotWithShape="1">
          <a:blip r:embed="rId2"/>
          <a:srcRect l="25782" t="63817" r="58387" b="22827"/>
          <a:stretch/>
        </p:blipFill>
        <p:spPr>
          <a:xfrm>
            <a:off x="609600" y="4821198"/>
            <a:ext cx="3276600" cy="1884402"/>
          </a:xfrm>
          <a:prstGeom prst="rect">
            <a:avLst/>
          </a:prstGeom>
        </p:spPr>
      </p:pic>
    </p:spTree>
    <p:extLst>
      <p:ext uri="{BB962C8B-B14F-4D97-AF65-F5344CB8AC3E}">
        <p14:creationId xmlns:p14="http://schemas.microsoft.com/office/powerpoint/2010/main" val="352658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200400" cy="762000"/>
          </a:xfrm>
        </p:spPr>
        <p:txBody>
          <a:bodyPr/>
          <a:lstStyle/>
          <a:p>
            <a:r>
              <a:rPr lang="en-US" dirty="0" smtClean="0"/>
              <a:t>Introduction</a:t>
            </a:r>
            <a:endParaRPr lang="en-US" dirty="0"/>
          </a:p>
        </p:txBody>
      </p:sp>
      <p:sp>
        <p:nvSpPr>
          <p:cNvPr id="3" name="Rectangle 2"/>
          <p:cNvSpPr/>
          <p:nvPr/>
        </p:nvSpPr>
        <p:spPr>
          <a:xfrm>
            <a:off x="152400" y="1249501"/>
            <a:ext cx="8763000" cy="3170099"/>
          </a:xfrm>
          <a:prstGeom prst="rect">
            <a:avLst/>
          </a:prstGeom>
        </p:spPr>
        <p:txBody>
          <a:bodyPr wrap="square">
            <a:spAutoFit/>
          </a:bodyPr>
          <a:lstStyle/>
          <a:p>
            <a:r>
              <a:rPr lang="en-US" dirty="0"/>
              <a:t>In this </a:t>
            </a:r>
            <a:r>
              <a:rPr lang="en-US" dirty="0" smtClean="0"/>
              <a:t>lecture we </a:t>
            </a:r>
            <a:r>
              <a:rPr lang="en-US" dirty="0"/>
              <a:t>will analyze the </a:t>
            </a:r>
            <a:r>
              <a:rPr lang="en-US" b="1" i="1" dirty="0">
                <a:solidFill>
                  <a:srgbClr val="0070C0"/>
                </a:solidFill>
              </a:rPr>
              <a:t>stresses and strains</a:t>
            </a:r>
            <a:r>
              <a:rPr lang="en-US" dirty="0"/>
              <a:t> in prismatic members subjected to </a:t>
            </a:r>
            <a:r>
              <a:rPr lang="en-US" sz="2000" b="1" dirty="0" smtClean="0"/>
              <a:t>Bending</a:t>
            </a:r>
            <a:r>
              <a:rPr lang="en-US" dirty="0"/>
              <a:t>. </a:t>
            </a:r>
            <a:endParaRPr lang="en-US" dirty="0" smtClean="0"/>
          </a:p>
          <a:p>
            <a:endParaRPr lang="en-US" dirty="0"/>
          </a:p>
          <a:p>
            <a:r>
              <a:rPr lang="en-US" dirty="0" smtClean="0"/>
              <a:t>Bending </a:t>
            </a:r>
            <a:r>
              <a:rPr lang="en-US" dirty="0"/>
              <a:t>is a major concept used in the design of many machine and structural components, such as </a:t>
            </a:r>
            <a:r>
              <a:rPr lang="en-US" b="1" i="1" dirty="0">
                <a:solidFill>
                  <a:srgbClr val="FFC000"/>
                </a:solidFill>
              </a:rPr>
              <a:t>beams and </a:t>
            </a:r>
            <a:r>
              <a:rPr lang="en-US" b="1" i="1" dirty="0" smtClean="0">
                <a:solidFill>
                  <a:srgbClr val="FFC000"/>
                </a:solidFill>
              </a:rPr>
              <a:t>girders</a:t>
            </a:r>
            <a:r>
              <a:rPr lang="en-US" b="1" i="1" dirty="0">
                <a:solidFill>
                  <a:srgbClr val="FFC000"/>
                </a:solidFill>
              </a:rPr>
              <a:t> </a:t>
            </a:r>
            <a:r>
              <a:rPr lang="en-US" b="1" i="1" dirty="0"/>
              <a:t> </a:t>
            </a:r>
            <a:r>
              <a:rPr lang="en-US" b="1" i="1" dirty="0" smtClean="0">
                <a:solidFill>
                  <a:schemeClr val="tx1">
                    <a:lumMod val="50000"/>
                    <a:lumOff val="50000"/>
                  </a:schemeClr>
                </a:solidFill>
              </a:rPr>
              <a:t>subjected to transverse loading.</a:t>
            </a:r>
            <a:endParaRPr lang="en-US" b="1" i="1" dirty="0" smtClean="0">
              <a:solidFill>
                <a:srgbClr val="FFC000"/>
              </a:solidFill>
            </a:endParaRPr>
          </a:p>
          <a:p>
            <a:endParaRPr lang="en-US" dirty="0"/>
          </a:p>
          <a:p>
            <a:r>
              <a:rPr lang="en-US" dirty="0"/>
              <a:t>A</a:t>
            </a:r>
            <a:r>
              <a:rPr lang="en-US" dirty="0" smtClean="0"/>
              <a:t>nalysis </a:t>
            </a:r>
            <a:r>
              <a:rPr lang="en-US" dirty="0"/>
              <a:t>of prismatic members subjected to equal and opposite couples M and </a:t>
            </a:r>
            <a:r>
              <a:rPr lang="en-US" dirty="0" smtClean="0"/>
              <a:t>M’ </a:t>
            </a:r>
            <a:r>
              <a:rPr lang="en-US" dirty="0"/>
              <a:t>acting in </a:t>
            </a:r>
            <a:r>
              <a:rPr lang="en-US" i="1" dirty="0"/>
              <a:t>the same longitudinal plane</a:t>
            </a:r>
            <a:r>
              <a:rPr lang="en-US" dirty="0"/>
              <a:t>. Such members are said to be in pure bending. </a:t>
            </a:r>
          </a:p>
          <a:p>
            <a:endParaRPr lang="en-US" dirty="0" smtClean="0"/>
          </a:p>
          <a:p>
            <a:r>
              <a:rPr lang="en-US" dirty="0"/>
              <a:t>M</a:t>
            </a:r>
            <a:r>
              <a:rPr lang="en-US" dirty="0" smtClean="0"/>
              <a:t>embers </a:t>
            </a:r>
            <a:r>
              <a:rPr lang="en-US" dirty="0"/>
              <a:t>will be assumed to possess a plane of symmetry and the couples M and </a:t>
            </a:r>
            <a:r>
              <a:rPr lang="en-US" dirty="0" smtClean="0"/>
              <a:t>M’ </a:t>
            </a:r>
            <a:r>
              <a:rPr lang="en-US" dirty="0"/>
              <a:t>to be acting in that plane (Fig. 4.1).</a:t>
            </a:r>
          </a:p>
        </p:txBody>
      </p:sp>
      <p:pic>
        <p:nvPicPr>
          <p:cNvPr id="5" name="Picture 4"/>
          <p:cNvPicPr>
            <a:picLocks noChangeAspect="1"/>
          </p:cNvPicPr>
          <p:nvPr/>
        </p:nvPicPr>
        <p:blipFill rotWithShape="1">
          <a:blip r:embed="rId2"/>
          <a:srcRect l="49999" t="30209" r="32813" b="54166"/>
          <a:stretch/>
        </p:blipFill>
        <p:spPr>
          <a:xfrm>
            <a:off x="3771900" y="4236899"/>
            <a:ext cx="4838700" cy="2468701"/>
          </a:xfrm>
          <a:prstGeom prst="rect">
            <a:avLst/>
          </a:prstGeom>
        </p:spPr>
      </p:pic>
    </p:spTree>
    <p:extLst>
      <p:ext uri="{BB962C8B-B14F-4D97-AF65-F5344CB8AC3E}">
        <p14:creationId xmlns:p14="http://schemas.microsoft.com/office/powerpoint/2010/main" val="410386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200400" cy="762000"/>
          </a:xfrm>
        </p:spPr>
        <p:txBody>
          <a:bodyPr/>
          <a:lstStyle/>
          <a:p>
            <a:r>
              <a:rPr lang="en-US" dirty="0" smtClean="0"/>
              <a:t>Introduction</a:t>
            </a:r>
            <a:endParaRPr lang="en-US" dirty="0"/>
          </a:p>
        </p:txBody>
      </p:sp>
      <p:sp>
        <p:nvSpPr>
          <p:cNvPr id="3" name="Rectangle 2"/>
          <p:cNvSpPr/>
          <p:nvPr/>
        </p:nvSpPr>
        <p:spPr>
          <a:xfrm>
            <a:off x="228600" y="1483816"/>
            <a:ext cx="8534400" cy="4154984"/>
          </a:xfrm>
          <a:prstGeom prst="rect">
            <a:avLst/>
          </a:prstGeom>
        </p:spPr>
        <p:txBody>
          <a:bodyPr wrap="square">
            <a:spAutoFit/>
          </a:bodyPr>
          <a:lstStyle/>
          <a:p>
            <a:pPr marL="342900" indent="-342900">
              <a:buFont typeface="Arial" panose="020B0604020202020204" pitchFamily="34" charset="0"/>
              <a:buChar char="•"/>
            </a:pPr>
            <a:r>
              <a:rPr lang="en-US" sz="2400" dirty="0" smtClean="0"/>
              <a:t>The determination of stress distribution in Pure Bending is a </a:t>
            </a:r>
            <a:r>
              <a:rPr lang="en-US" sz="2400" i="1" dirty="0" smtClean="0">
                <a:solidFill>
                  <a:srgbClr val="FF0000"/>
                </a:solidFill>
              </a:rPr>
              <a:t>statistically indeterminate </a:t>
            </a:r>
            <a:r>
              <a:rPr lang="en-US" sz="2400" dirty="0" smtClean="0"/>
              <a:t>problem and hence three basic principles will be employed. These are </a:t>
            </a:r>
          </a:p>
          <a:p>
            <a:endParaRPr lang="en-US" sz="2400" dirty="0" smtClean="0"/>
          </a:p>
          <a:p>
            <a:r>
              <a:rPr lang="en-US" sz="2400" dirty="0" smtClean="0"/>
              <a:t>	1.   Equations of equilibrium of forces</a:t>
            </a:r>
          </a:p>
          <a:p>
            <a:endParaRPr lang="en-US" sz="2400" dirty="0" smtClean="0"/>
          </a:p>
          <a:p>
            <a:r>
              <a:rPr lang="en-US" sz="2400" dirty="0" smtClean="0"/>
              <a:t>	2.   Equations describing the geometry of deformation 		for compatibility of displacements</a:t>
            </a:r>
          </a:p>
          <a:p>
            <a:endParaRPr lang="en-US" sz="2400" dirty="0" smtClean="0"/>
          </a:p>
          <a:p>
            <a:r>
              <a:rPr lang="en-US" sz="2400" dirty="0" smtClean="0"/>
              <a:t>	3.   Relationship between load-deformation or stress-	strain for the materials.</a:t>
            </a:r>
            <a:endParaRPr lang="en-US" sz="2400" dirty="0"/>
          </a:p>
        </p:txBody>
      </p:sp>
    </p:spTree>
    <p:extLst>
      <p:ext uri="{BB962C8B-B14F-4D97-AF65-F5344CB8AC3E}">
        <p14:creationId xmlns:p14="http://schemas.microsoft.com/office/powerpoint/2010/main" val="46006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610600" cy="762000"/>
          </a:xfrm>
        </p:spPr>
        <p:txBody>
          <a:bodyPr>
            <a:normAutofit fontScale="90000"/>
          </a:bodyPr>
          <a:lstStyle/>
          <a:p>
            <a:r>
              <a:rPr lang="en-US" dirty="0" smtClean="0"/>
              <a:t>SYMMETRIC </a:t>
            </a:r>
            <a:r>
              <a:rPr lang="en-US" dirty="0"/>
              <a:t>MEMBER IN PURE BENDING </a:t>
            </a:r>
          </a:p>
        </p:txBody>
      </p:sp>
      <p:sp>
        <p:nvSpPr>
          <p:cNvPr id="8" name="Rectangle 7"/>
          <p:cNvSpPr/>
          <p:nvPr/>
        </p:nvSpPr>
        <p:spPr>
          <a:xfrm>
            <a:off x="228600" y="1321633"/>
            <a:ext cx="4572000" cy="4801314"/>
          </a:xfrm>
          <a:prstGeom prst="rect">
            <a:avLst/>
          </a:prstGeom>
        </p:spPr>
        <p:txBody>
          <a:bodyPr>
            <a:spAutoFit/>
          </a:bodyPr>
          <a:lstStyle/>
          <a:p>
            <a:r>
              <a:rPr lang="en-US" dirty="0"/>
              <a:t>Consider a prismatic member AB possessing a plane of symmetry and subjected to equal and opposite couples M and </a:t>
            </a:r>
            <a:r>
              <a:rPr lang="en-US" dirty="0" smtClean="0"/>
              <a:t>M’ </a:t>
            </a:r>
            <a:r>
              <a:rPr lang="en-US" dirty="0"/>
              <a:t>acting in that plane (Fig. 4.5a). </a:t>
            </a:r>
            <a:endParaRPr lang="en-US" dirty="0" smtClean="0"/>
          </a:p>
          <a:p>
            <a:endParaRPr lang="en-US" dirty="0"/>
          </a:p>
          <a:p>
            <a:r>
              <a:rPr lang="en-US" dirty="0" smtClean="0"/>
              <a:t>We </a:t>
            </a:r>
            <a:r>
              <a:rPr lang="en-US" dirty="0"/>
              <a:t>observe that if a section is passed through the member AB at some arbitrary point C, the conditions of equilibrium of the portion AC of the member require that the internal forces in the section be equivalent to the couple M (Fig. 4.5b). </a:t>
            </a:r>
            <a:endParaRPr lang="en-US" dirty="0" smtClean="0"/>
          </a:p>
          <a:p>
            <a:endParaRPr lang="en-US" dirty="0"/>
          </a:p>
          <a:p>
            <a:r>
              <a:rPr lang="en-US" dirty="0" smtClean="0"/>
              <a:t>Thus</a:t>
            </a:r>
            <a:r>
              <a:rPr lang="en-US" dirty="0"/>
              <a:t>, the internal forces in any cross section of a symmetric member in pure bending are equivalent to a couple. The moment M of that couple is referred to as the </a:t>
            </a:r>
            <a:r>
              <a:rPr lang="en-US" b="1" i="1" dirty="0">
                <a:solidFill>
                  <a:srgbClr val="FFC000"/>
                </a:solidFill>
              </a:rPr>
              <a:t>bending moment </a:t>
            </a:r>
            <a:r>
              <a:rPr lang="en-US" dirty="0"/>
              <a:t>in the section. </a:t>
            </a:r>
          </a:p>
        </p:txBody>
      </p:sp>
      <p:pic>
        <p:nvPicPr>
          <p:cNvPr id="9" name="Picture 8"/>
          <p:cNvPicPr>
            <a:picLocks noChangeAspect="1"/>
          </p:cNvPicPr>
          <p:nvPr/>
        </p:nvPicPr>
        <p:blipFill rotWithShape="1">
          <a:blip r:embed="rId2"/>
          <a:srcRect l="22656" t="61459" r="59375" b="5208"/>
          <a:stretch/>
        </p:blipFill>
        <p:spPr>
          <a:xfrm>
            <a:off x="4876800" y="1828800"/>
            <a:ext cx="4114800" cy="4648200"/>
          </a:xfrm>
          <a:prstGeom prst="rect">
            <a:avLst/>
          </a:prstGeom>
        </p:spPr>
      </p:pic>
    </p:spTree>
    <p:extLst>
      <p:ext uri="{BB962C8B-B14F-4D97-AF65-F5344CB8AC3E}">
        <p14:creationId xmlns:p14="http://schemas.microsoft.com/office/powerpoint/2010/main" val="3941792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610600" cy="762000"/>
          </a:xfrm>
        </p:spPr>
        <p:txBody>
          <a:bodyPr>
            <a:normAutofit fontScale="90000"/>
          </a:bodyPr>
          <a:lstStyle/>
          <a:p>
            <a:r>
              <a:rPr lang="en-US" dirty="0" smtClean="0"/>
              <a:t>SYMMETRIC </a:t>
            </a:r>
            <a:r>
              <a:rPr lang="en-US" dirty="0"/>
              <a:t>MEMBER IN PURE BENDING </a:t>
            </a:r>
          </a:p>
        </p:txBody>
      </p:sp>
      <p:sp>
        <p:nvSpPr>
          <p:cNvPr id="8" name="Rectangle 7"/>
          <p:cNvSpPr/>
          <p:nvPr/>
        </p:nvSpPr>
        <p:spPr>
          <a:xfrm>
            <a:off x="228600" y="1321633"/>
            <a:ext cx="4343400" cy="4247317"/>
          </a:xfrm>
          <a:prstGeom prst="rect">
            <a:avLst/>
          </a:prstGeom>
        </p:spPr>
        <p:txBody>
          <a:bodyPr wrap="square">
            <a:spAutoFit/>
          </a:bodyPr>
          <a:lstStyle/>
          <a:p>
            <a:r>
              <a:rPr lang="en-US" dirty="0" smtClean="0"/>
              <a:t>Following </a:t>
            </a:r>
            <a:r>
              <a:rPr lang="en-US" dirty="0"/>
              <a:t>the usual convention, a positive sign will be assigned to M when the member is bent as shown in Fig. 4.5a, i.e., when the concavity of the beam faces upward, and a negative sign otherwise. </a:t>
            </a:r>
            <a:endParaRPr lang="en-US" dirty="0" smtClean="0"/>
          </a:p>
          <a:p>
            <a:endParaRPr lang="en-US" dirty="0" smtClean="0"/>
          </a:p>
          <a:p>
            <a:r>
              <a:rPr lang="en-US" dirty="0"/>
              <a:t>Denoting by </a:t>
            </a:r>
            <a:r>
              <a:rPr lang="en-US" dirty="0" err="1" smtClean="0"/>
              <a:t>σx</a:t>
            </a:r>
            <a:r>
              <a:rPr lang="en-US" dirty="0" smtClean="0"/>
              <a:t> </a:t>
            </a:r>
            <a:r>
              <a:rPr lang="en-US" dirty="0"/>
              <a:t>the normal stress at a given point of the cross section and by </a:t>
            </a:r>
            <a:r>
              <a:rPr lang="en-US" dirty="0" err="1"/>
              <a:t>txy</a:t>
            </a:r>
            <a:r>
              <a:rPr lang="en-US" dirty="0"/>
              <a:t> and </a:t>
            </a:r>
            <a:r>
              <a:rPr lang="en-US" dirty="0" err="1"/>
              <a:t>txz</a:t>
            </a:r>
            <a:r>
              <a:rPr lang="en-US" dirty="0"/>
              <a:t> the components of the shearing stress, we express that the system of the elementary internal forces exerted on the section is equivalent to the couple M (Fig. 4.6).</a:t>
            </a:r>
          </a:p>
          <a:p>
            <a:endParaRPr lang="en-US" dirty="0"/>
          </a:p>
        </p:txBody>
      </p:sp>
      <p:pic>
        <p:nvPicPr>
          <p:cNvPr id="9" name="Picture 8"/>
          <p:cNvPicPr>
            <a:picLocks noChangeAspect="1"/>
          </p:cNvPicPr>
          <p:nvPr/>
        </p:nvPicPr>
        <p:blipFill rotWithShape="1">
          <a:blip r:embed="rId2"/>
          <a:srcRect l="22656" t="61459" r="59375" b="22694"/>
          <a:stretch/>
        </p:blipFill>
        <p:spPr>
          <a:xfrm>
            <a:off x="4800600" y="1219200"/>
            <a:ext cx="4114800" cy="1752600"/>
          </a:xfrm>
          <a:prstGeom prst="rect">
            <a:avLst/>
          </a:prstGeom>
        </p:spPr>
      </p:pic>
      <p:pic>
        <p:nvPicPr>
          <p:cNvPr id="10" name="Picture 9"/>
          <p:cNvPicPr>
            <a:picLocks noChangeAspect="1"/>
          </p:cNvPicPr>
          <p:nvPr/>
        </p:nvPicPr>
        <p:blipFill rotWithShape="1">
          <a:blip r:embed="rId3"/>
          <a:srcRect l="27344" t="20833" r="45313" b="60416"/>
          <a:stretch/>
        </p:blipFill>
        <p:spPr>
          <a:xfrm>
            <a:off x="4572000" y="2971800"/>
            <a:ext cx="4343400" cy="3733800"/>
          </a:xfrm>
          <a:prstGeom prst="rect">
            <a:avLst/>
          </a:prstGeom>
        </p:spPr>
      </p:pic>
      <p:pic>
        <p:nvPicPr>
          <p:cNvPr id="11" name="Picture 10"/>
          <p:cNvPicPr>
            <a:picLocks noChangeAspect="1"/>
          </p:cNvPicPr>
          <p:nvPr/>
        </p:nvPicPr>
        <p:blipFill rotWithShape="1">
          <a:blip r:embed="rId3"/>
          <a:srcRect l="30209" t="58337" r="42448" b="33329"/>
          <a:stretch/>
        </p:blipFill>
        <p:spPr>
          <a:xfrm>
            <a:off x="228600" y="5410200"/>
            <a:ext cx="4191000" cy="1447800"/>
          </a:xfrm>
          <a:prstGeom prst="rect">
            <a:avLst/>
          </a:prstGeom>
        </p:spPr>
      </p:pic>
    </p:spTree>
    <p:extLst>
      <p:ext uri="{BB962C8B-B14F-4D97-AF65-F5344CB8AC3E}">
        <p14:creationId xmlns:p14="http://schemas.microsoft.com/office/powerpoint/2010/main" val="413414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smtClean="0"/>
              <a:t>DEFORMATIONS IN A SYMMETRIC </a:t>
            </a:r>
            <a:r>
              <a:rPr lang="en-US" sz="2400" dirty="0"/>
              <a:t>MEMBER IN PURE BENDING </a:t>
            </a:r>
          </a:p>
        </p:txBody>
      </p:sp>
      <p:sp>
        <p:nvSpPr>
          <p:cNvPr id="3" name="Rectangle 2"/>
          <p:cNvSpPr/>
          <p:nvPr/>
        </p:nvSpPr>
        <p:spPr>
          <a:xfrm>
            <a:off x="76200" y="1143000"/>
            <a:ext cx="6019800" cy="5632311"/>
          </a:xfrm>
          <a:prstGeom prst="rect">
            <a:avLst/>
          </a:prstGeom>
        </p:spPr>
        <p:txBody>
          <a:bodyPr wrap="square">
            <a:spAutoFit/>
          </a:bodyPr>
          <a:lstStyle/>
          <a:p>
            <a:r>
              <a:rPr lang="en-US" dirty="0" smtClean="0"/>
              <a:t>Let </a:t>
            </a:r>
            <a:r>
              <a:rPr lang="en-US" dirty="0"/>
              <a:t>us now analyze the deformations of a prismatic member </a:t>
            </a:r>
            <a:r>
              <a:rPr lang="en-US" dirty="0" smtClean="0"/>
              <a:t>and </a:t>
            </a:r>
            <a:r>
              <a:rPr lang="en-US" dirty="0"/>
              <a:t>subjected at its ends to equal and opposite couples M and </a:t>
            </a:r>
            <a:r>
              <a:rPr lang="en-US" dirty="0" smtClean="0"/>
              <a:t>M’ </a:t>
            </a:r>
            <a:r>
              <a:rPr lang="en-US" dirty="0" smtClean="0"/>
              <a:t>. </a:t>
            </a:r>
          </a:p>
          <a:p>
            <a:r>
              <a:rPr lang="en-US" dirty="0" smtClean="0"/>
              <a:t>The </a:t>
            </a:r>
            <a:r>
              <a:rPr lang="en-US" dirty="0"/>
              <a:t>member will bend under the action of the couples, but will remain symmetric with respect to that plane </a:t>
            </a:r>
            <a:endParaRPr lang="en-US" dirty="0" smtClean="0"/>
          </a:p>
          <a:p>
            <a:r>
              <a:rPr lang="en-US" dirty="0" smtClean="0"/>
              <a:t>(</a:t>
            </a:r>
            <a:r>
              <a:rPr lang="en-US" dirty="0"/>
              <a:t>Fig. 4.7</a:t>
            </a:r>
            <a:r>
              <a:rPr lang="en-US" dirty="0" smtClean="0"/>
              <a:t>).</a:t>
            </a:r>
          </a:p>
          <a:p>
            <a:endParaRPr lang="en-US" dirty="0"/>
          </a:p>
          <a:p>
            <a:r>
              <a:rPr lang="en-US" dirty="0" smtClean="0"/>
              <a:t> </a:t>
            </a:r>
            <a:r>
              <a:rPr lang="en-US" dirty="0"/>
              <a:t>Moreover, since the bending moment M is the same in any cross section, the member will bend uniformly. Thus, the line AB along which the upper face of the member intersects the plane of the couples will have a constant curvature. In other words, the line AB, which was originally a straight line, will be transformed into a circle of center C, and so will the line </a:t>
            </a:r>
            <a:r>
              <a:rPr lang="en-US" dirty="0" smtClean="0"/>
              <a:t>A’B’ </a:t>
            </a:r>
            <a:r>
              <a:rPr lang="en-US" dirty="0"/>
              <a:t>(not shown in the figure) along which the lower face of the member intersects the plane of symmetry. </a:t>
            </a:r>
            <a:endParaRPr lang="en-US" dirty="0" smtClean="0"/>
          </a:p>
          <a:p>
            <a:endParaRPr lang="en-US" dirty="0" smtClean="0"/>
          </a:p>
          <a:p>
            <a:r>
              <a:rPr lang="en-US" dirty="0" smtClean="0"/>
              <a:t>We </a:t>
            </a:r>
            <a:r>
              <a:rPr lang="en-US" dirty="0"/>
              <a:t>also note that the line AB will decrease in length when the member is bent as shown in the figure, i.e., when M ›</a:t>
            </a:r>
            <a:r>
              <a:rPr lang="en-US" dirty="0" smtClean="0"/>
              <a:t>0</a:t>
            </a:r>
            <a:r>
              <a:rPr lang="en-US" dirty="0"/>
              <a:t>, while </a:t>
            </a:r>
            <a:r>
              <a:rPr lang="en-US" dirty="0" smtClean="0"/>
              <a:t>A’B’ </a:t>
            </a:r>
            <a:r>
              <a:rPr lang="en-US" dirty="0"/>
              <a:t>will become longer</a:t>
            </a:r>
            <a:r>
              <a:rPr lang="en-US" dirty="0" smtClean="0"/>
              <a:t>.</a:t>
            </a:r>
            <a:endParaRPr lang="en-US" dirty="0"/>
          </a:p>
        </p:txBody>
      </p:sp>
      <p:pic>
        <p:nvPicPr>
          <p:cNvPr id="4" name="Picture 3"/>
          <p:cNvPicPr>
            <a:picLocks noChangeAspect="1"/>
          </p:cNvPicPr>
          <p:nvPr/>
        </p:nvPicPr>
        <p:blipFill rotWithShape="1">
          <a:blip r:embed="rId3"/>
          <a:srcRect l="49219" t="35417" r="32812" b="41666"/>
          <a:stretch/>
        </p:blipFill>
        <p:spPr>
          <a:xfrm>
            <a:off x="6096000" y="1371600"/>
            <a:ext cx="2819400" cy="5029200"/>
          </a:xfrm>
          <a:prstGeom prst="rect">
            <a:avLst/>
          </a:prstGeom>
        </p:spPr>
      </p:pic>
    </p:spTree>
    <p:extLst>
      <p:ext uri="{BB962C8B-B14F-4D97-AF65-F5344CB8AC3E}">
        <p14:creationId xmlns:p14="http://schemas.microsoft.com/office/powerpoint/2010/main" val="228077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10600" cy="762000"/>
          </a:xfrm>
        </p:spPr>
        <p:txBody>
          <a:bodyPr>
            <a:normAutofit/>
          </a:bodyPr>
          <a:lstStyle/>
          <a:p>
            <a:r>
              <a:rPr lang="en-US" sz="2400" dirty="0" smtClean="0"/>
              <a:t>DEFORMATIONS IN A SYMMETRIC </a:t>
            </a:r>
            <a:r>
              <a:rPr lang="en-US" sz="2400" dirty="0"/>
              <a:t>MEMBER IN PURE BENDING </a:t>
            </a:r>
          </a:p>
        </p:txBody>
      </p:sp>
      <p:sp>
        <p:nvSpPr>
          <p:cNvPr id="3" name="Rectangle 2"/>
          <p:cNvSpPr/>
          <p:nvPr/>
        </p:nvSpPr>
        <p:spPr>
          <a:xfrm>
            <a:off x="76200" y="1287482"/>
            <a:ext cx="6019800" cy="5632311"/>
          </a:xfrm>
          <a:prstGeom prst="rect">
            <a:avLst/>
          </a:prstGeom>
        </p:spPr>
        <p:txBody>
          <a:bodyPr wrap="square">
            <a:spAutoFit/>
          </a:bodyPr>
          <a:lstStyle/>
          <a:p>
            <a:r>
              <a:rPr lang="en-US" dirty="0" smtClean="0"/>
              <a:t>Let </a:t>
            </a:r>
            <a:r>
              <a:rPr lang="en-US" dirty="0"/>
              <a:t>us now analyze the deformations of a prismatic member possessing a plane of symmetry and subjected at its ends to equal and opposite couples M and </a:t>
            </a:r>
            <a:r>
              <a:rPr lang="en-US" dirty="0" smtClean="0"/>
              <a:t>M’ </a:t>
            </a:r>
            <a:r>
              <a:rPr lang="en-US" dirty="0"/>
              <a:t>acting in the plane of symmetry. The member will bend under the action of the couples, but will remain symmetric with respect to that plane (Fig. 4.7</a:t>
            </a:r>
            <a:r>
              <a:rPr lang="en-US" dirty="0" smtClean="0"/>
              <a:t>).</a:t>
            </a:r>
          </a:p>
          <a:p>
            <a:endParaRPr lang="en-US" dirty="0"/>
          </a:p>
          <a:p>
            <a:r>
              <a:rPr lang="en-US" dirty="0" smtClean="0"/>
              <a:t> </a:t>
            </a:r>
            <a:r>
              <a:rPr lang="en-US" dirty="0"/>
              <a:t>Moreover, since the bending moment M is the same in any cross section, the member will bend uniformly. Thus, the line AB along which the upper face of the member intersects the plane of the couples will have a constant curvature. In other words, the line AB, which was originally a straight line, will be transformed into a circle of center C, and so will the line </a:t>
            </a:r>
            <a:r>
              <a:rPr lang="en-US" dirty="0" smtClean="0"/>
              <a:t>A’B’ </a:t>
            </a:r>
            <a:r>
              <a:rPr lang="en-US" dirty="0"/>
              <a:t>(not shown in the figure) along which the lower face of the member intersects the plane of symmetry. </a:t>
            </a:r>
            <a:endParaRPr lang="en-US" dirty="0" smtClean="0"/>
          </a:p>
          <a:p>
            <a:endParaRPr lang="en-US" dirty="0" smtClean="0"/>
          </a:p>
          <a:p>
            <a:r>
              <a:rPr lang="en-US" dirty="0" smtClean="0"/>
              <a:t>We </a:t>
            </a:r>
            <a:r>
              <a:rPr lang="en-US" dirty="0"/>
              <a:t>also note that the line AB will decrease in length when the member is bent as shown in the figure, i.e., when M ›</a:t>
            </a:r>
            <a:r>
              <a:rPr lang="en-US" dirty="0" smtClean="0"/>
              <a:t>0</a:t>
            </a:r>
            <a:r>
              <a:rPr lang="en-US" dirty="0"/>
              <a:t>, while </a:t>
            </a:r>
            <a:r>
              <a:rPr lang="en-US" dirty="0" smtClean="0"/>
              <a:t>A’B’ </a:t>
            </a:r>
            <a:r>
              <a:rPr lang="en-US" dirty="0"/>
              <a:t>will become longer</a:t>
            </a:r>
            <a:r>
              <a:rPr lang="en-US" dirty="0" smtClean="0"/>
              <a:t>.</a:t>
            </a:r>
            <a:endParaRPr lang="en-US" dirty="0"/>
          </a:p>
        </p:txBody>
      </p:sp>
      <p:pic>
        <p:nvPicPr>
          <p:cNvPr id="4" name="Picture 3"/>
          <p:cNvPicPr>
            <a:picLocks noChangeAspect="1"/>
          </p:cNvPicPr>
          <p:nvPr/>
        </p:nvPicPr>
        <p:blipFill rotWithShape="1">
          <a:blip r:embed="rId2"/>
          <a:srcRect l="49219" t="35417" r="32812" b="41666"/>
          <a:stretch/>
        </p:blipFill>
        <p:spPr>
          <a:xfrm>
            <a:off x="6096000" y="1600200"/>
            <a:ext cx="2819400" cy="4724400"/>
          </a:xfrm>
          <a:prstGeom prst="rect">
            <a:avLst/>
          </a:prstGeom>
        </p:spPr>
      </p:pic>
    </p:spTree>
    <p:extLst>
      <p:ext uri="{BB962C8B-B14F-4D97-AF65-F5344CB8AC3E}">
        <p14:creationId xmlns:p14="http://schemas.microsoft.com/office/powerpoint/2010/main" val="18524517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8636</TotalTime>
  <Words>2291</Words>
  <Application>Microsoft Office PowerPoint</Application>
  <PresentationFormat>On-screen Show (4:3)</PresentationFormat>
  <Paragraphs>130</Paragraphs>
  <Slides>26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Cambria Math</vt:lpstr>
      <vt:lpstr>Georgia</vt:lpstr>
      <vt:lpstr>Trebuchet MS</vt:lpstr>
      <vt:lpstr>Wingdings 2</vt:lpstr>
      <vt:lpstr>Urban</vt:lpstr>
      <vt:lpstr>Mechanics of Materials(ME-294)</vt:lpstr>
      <vt:lpstr>Chapter 4-MECHANICS OF  MATERIALS  Sixth Edition Ferdinand P. Beer  E. Russell  Johnston, Jr.  John T. DeWolf David F. Mazurek</vt:lpstr>
      <vt:lpstr>Introduction</vt:lpstr>
      <vt:lpstr>Introduction</vt:lpstr>
      <vt:lpstr>Introduction</vt:lpstr>
      <vt:lpstr>SYMMETRIC MEMBER IN PURE BENDING </vt:lpstr>
      <vt:lpstr>SYMMETRIC MEMBER IN PURE BENDING </vt:lpstr>
      <vt:lpstr>DEFORMATIONS IN A SYMMETRIC MEMBER IN PURE BENDING </vt:lpstr>
      <vt:lpstr>DEFORMATIONS IN A SYMMETRIC MEMBER IN PURE BENDING </vt:lpstr>
      <vt:lpstr>DEFORMATIONS IN A SYMMETRIC MEMBER IN PURE BENDING </vt:lpstr>
      <vt:lpstr>DEFORMATIONS IN A SYMMETRIC MEMBER IN PURE BENDING </vt:lpstr>
      <vt:lpstr>DEFORMATIONS IN A SYMMETRIC MEMBER IN PURE BENDING </vt:lpstr>
      <vt:lpstr>DEFORMATIONS IN A SYMMETRIC MEMBER IN PURE BENDING </vt:lpstr>
      <vt:lpstr>STRESSES AND DEFORMATIONS IN THE ELASTIC RANGE </vt:lpstr>
      <vt:lpstr>STRESSES AND DEFORMATIONS IN THE ELASTIC RANGE </vt:lpstr>
      <vt:lpstr>STRESSES AND DEFORMATIONS IN THE ELASTIC RANGE </vt:lpstr>
      <vt:lpstr>STRESSES AND DEFORMATIONS IN THE ELASTIC RANGE </vt:lpstr>
      <vt:lpstr>STRESSES AND DEFORMATIONS IN THE ELASTIC RANGE </vt:lpstr>
      <vt:lpstr>STRESSES AND DEFORMATIONS IN THE ELASTIC RANGE </vt:lpstr>
      <vt:lpstr>STRESSES AND DEFORMATIONS IN THE ELASTIC RANGE </vt:lpstr>
      <vt:lpstr>STRESSES AND DEFORMATIONS IN THE ELASTIC RANGE </vt:lpstr>
      <vt:lpstr>STRESSES AND DEFORMATIONS IN THE ELASTIC RANGE </vt:lpstr>
      <vt:lpstr>STRESSES AND DEFORMATIONS IN THE ELASTIC RANGE </vt:lpstr>
      <vt:lpstr>STRESSES AND DEFORMATIONS IN THE ELASTIC RANGE </vt:lpstr>
      <vt:lpstr>PowerPoint Presentation</vt:lpstr>
      <vt:lpstr> Study and Solve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Mechanics of Materials(ME-294)</dc:title>
  <dc:creator>AZAM</dc:creator>
  <cp:lastModifiedBy>Muhammad Azam</cp:lastModifiedBy>
  <cp:revision>469</cp:revision>
  <dcterms:created xsi:type="dcterms:W3CDTF">2015-02-01T13:29:53Z</dcterms:created>
  <dcterms:modified xsi:type="dcterms:W3CDTF">2015-05-12T17:29:51Z</dcterms:modified>
</cp:coreProperties>
</file>